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5"/>
  </p:notesMasterIdLst>
  <p:handoutMasterIdLst>
    <p:handoutMasterId r:id="rId16"/>
  </p:handoutMasterIdLst>
  <p:sldIdLst>
    <p:sldId id="261" r:id="rId2"/>
    <p:sldId id="260" r:id="rId3"/>
    <p:sldId id="329" r:id="rId4"/>
    <p:sldId id="325" r:id="rId5"/>
    <p:sldId id="322" r:id="rId6"/>
    <p:sldId id="263" r:id="rId7"/>
    <p:sldId id="299" r:id="rId8"/>
    <p:sldId id="324" r:id="rId9"/>
    <p:sldId id="326" r:id="rId10"/>
    <p:sldId id="327" r:id="rId11"/>
    <p:sldId id="328" r:id="rId12"/>
    <p:sldId id="330" r:id="rId13"/>
    <p:sldId id="331"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947"/>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9216"/>
    <p:restoredTop sz="94646"/>
  </p:normalViewPr>
  <p:slideViewPr>
    <p:cSldViewPr>
      <p:cViewPr varScale="1">
        <p:scale>
          <a:sx n="70" d="100"/>
          <a:sy n="70" d="100"/>
        </p:scale>
        <p:origin x="66" y="8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19C775-26B8-49B5-8362-7784B9871E99}" type="doc">
      <dgm:prSet loTypeId="urn:microsoft.com/office/officeart/2005/8/layout/orgChart1" loCatId="hierarchy" qsTypeId="urn:microsoft.com/office/officeart/2005/8/quickstyle/3d2" qsCatId="3D" csTypeId="urn:microsoft.com/office/officeart/2005/8/colors/colorful1" csCatId="colorful" phldr="1"/>
      <dgm:spPr/>
      <dgm:t>
        <a:bodyPr/>
        <a:lstStyle/>
        <a:p>
          <a:endParaRPr lang="en-US"/>
        </a:p>
      </dgm:t>
    </dgm:pt>
    <dgm:pt modelId="{9CF1884E-DFC9-49B0-ADDA-02106206A639}">
      <dgm:prSet phldrT="[Text]"/>
      <dgm:spPr/>
      <dgm:t>
        <a:bodyPr/>
        <a:lstStyle/>
        <a:p>
          <a:r>
            <a:rPr lang="en-US" b="1" dirty="0"/>
            <a:t>OWNERS</a:t>
          </a:r>
        </a:p>
        <a:p>
          <a:r>
            <a:rPr lang="en-US" b="1" dirty="0"/>
            <a:t>The HC Province</a:t>
          </a:r>
        </a:p>
      </dgm:t>
    </dgm:pt>
    <dgm:pt modelId="{21321848-05CB-4DFC-8A4E-B97B37EAA259}" type="parTrans" cxnId="{9DEBE93D-042C-47BE-AEA1-092EA6F88A4A}">
      <dgm:prSet/>
      <dgm:spPr/>
      <dgm:t>
        <a:bodyPr/>
        <a:lstStyle/>
        <a:p>
          <a:endParaRPr lang="en-US"/>
        </a:p>
      </dgm:t>
    </dgm:pt>
    <dgm:pt modelId="{1E706F2D-4E84-4AB6-9754-01A5BB4D566B}" type="sibTrans" cxnId="{9DEBE93D-042C-47BE-AEA1-092EA6F88A4A}">
      <dgm:prSet/>
      <dgm:spPr/>
      <dgm:t>
        <a:bodyPr/>
        <a:lstStyle/>
        <a:p>
          <a:endParaRPr lang="en-US"/>
        </a:p>
      </dgm:t>
    </dgm:pt>
    <dgm:pt modelId="{AECFC398-2E8D-4D2A-BE40-08F9AAC3ED04}">
      <dgm:prSet phldrT="[Text]"/>
      <dgm:spPr/>
      <dgm:t>
        <a:bodyPr/>
        <a:lstStyle/>
        <a:p>
          <a:r>
            <a:rPr lang="en-US" b="1" dirty="0"/>
            <a:t>BOARD</a:t>
          </a:r>
        </a:p>
      </dgm:t>
    </dgm:pt>
    <dgm:pt modelId="{B1EA5A4E-23D8-4462-8EDA-0A5F3BD1FA91}" type="parTrans" cxnId="{601D4C85-6E3D-4FA0-9694-4822EEA27B35}">
      <dgm:prSet/>
      <dgm:spPr/>
      <dgm:t>
        <a:bodyPr/>
        <a:lstStyle/>
        <a:p>
          <a:endParaRPr lang="en-US"/>
        </a:p>
      </dgm:t>
    </dgm:pt>
    <dgm:pt modelId="{7AB2CE13-8C3F-4B81-BC8D-478C3AA8D76B}" type="sibTrans" cxnId="{601D4C85-6E3D-4FA0-9694-4822EEA27B35}">
      <dgm:prSet/>
      <dgm:spPr/>
      <dgm:t>
        <a:bodyPr/>
        <a:lstStyle/>
        <a:p>
          <a:endParaRPr lang="en-US"/>
        </a:p>
      </dgm:t>
    </dgm:pt>
    <dgm:pt modelId="{04605B22-2FD8-4A11-87C5-30A638A84088}">
      <dgm:prSet/>
      <dgm:spPr/>
      <dgm:t>
        <a:bodyPr/>
        <a:lstStyle/>
        <a:p>
          <a:r>
            <a:rPr lang="en-US" dirty="0"/>
            <a:t>CEO</a:t>
          </a:r>
        </a:p>
      </dgm:t>
    </dgm:pt>
    <dgm:pt modelId="{4D76C9E7-3DD4-4317-94CB-AC310B4B457A}" type="parTrans" cxnId="{7815A6BA-62D7-4511-A352-800242D3E6B5}">
      <dgm:prSet/>
      <dgm:spPr/>
      <dgm:t>
        <a:bodyPr/>
        <a:lstStyle/>
        <a:p>
          <a:endParaRPr lang="en-US"/>
        </a:p>
      </dgm:t>
    </dgm:pt>
    <dgm:pt modelId="{572CD405-0F96-4DA8-8546-BDA4510068FD}" type="sibTrans" cxnId="{7815A6BA-62D7-4511-A352-800242D3E6B5}">
      <dgm:prSet/>
      <dgm:spPr/>
      <dgm:t>
        <a:bodyPr/>
        <a:lstStyle/>
        <a:p>
          <a:endParaRPr lang="en-US"/>
        </a:p>
      </dgm:t>
    </dgm:pt>
    <dgm:pt modelId="{FAA5B654-2733-4729-8953-56C61FB1AC95}">
      <dgm:prSet/>
      <dgm:spPr/>
      <dgm:t>
        <a:bodyPr/>
        <a:lstStyle/>
        <a:p>
          <a:r>
            <a:rPr lang="en-US" dirty="0"/>
            <a:t>STAFF</a:t>
          </a:r>
        </a:p>
      </dgm:t>
    </dgm:pt>
    <dgm:pt modelId="{7150B86C-D519-42B7-989D-CF84A8C2D5D0}" type="parTrans" cxnId="{FE9198E8-CCBA-4E19-AFEF-3D4162BF99B7}">
      <dgm:prSet/>
      <dgm:spPr/>
      <dgm:t>
        <a:bodyPr/>
        <a:lstStyle/>
        <a:p>
          <a:endParaRPr lang="en-US"/>
        </a:p>
      </dgm:t>
    </dgm:pt>
    <dgm:pt modelId="{0C984E7C-DFDC-45CE-AEB6-3A5A927EAACA}" type="sibTrans" cxnId="{FE9198E8-CCBA-4E19-AFEF-3D4162BF99B7}">
      <dgm:prSet/>
      <dgm:spPr/>
      <dgm:t>
        <a:bodyPr/>
        <a:lstStyle/>
        <a:p>
          <a:endParaRPr lang="en-US"/>
        </a:p>
      </dgm:t>
    </dgm:pt>
    <dgm:pt modelId="{A464B1FF-93A8-4E72-8B24-F23948F2D359}" type="pres">
      <dgm:prSet presAssocID="{1B19C775-26B8-49B5-8362-7784B9871E99}" presName="hierChild1" presStyleCnt="0">
        <dgm:presLayoutVars>
          <dgm:orgChart val="1"/>
          <dgm:chPref val="1"/>
          <dgm:dir/>
          <dgm:animOne val="branch"/>
          <dgm:animLvl val="lvl"/>
          <dgm:resizeHandles/>
        </dgm:presLayoutVars>
      </dgm:prSet>
      <dgm:spPr/>
    </dgm:pt>
    <dgm:pt modelId="{5E704953-4B61-44B3-90B0-881D897C0834}" type="pres">
      <dgm:prSet presAssocID="{9CF1884E-DFC9-49B0-ADDA-02106206A639}" presName="hierRoot1" presStyleCnt="0">
        <dgm:presLayoutVars>
          <dgm:hierBranch val="init"/>
        </dgm:presLayoutVars>
      </dgm:prSet>
      <dgm:spPr/>
    </dgm:pt>
    <dgm:pt modelId="{60A1A6A0-B454-4255-9813-61C1FB713F21}" type="pres">
      <dgm:prSet presAssocID="{9CF1884E-DFC9-49B0-ADDA-02106206A639}" presName="rootComposite1" presStyleCnt="0"/>
      <dgm:spPr/>
    </dgm:pt>
    <dgm:pt modelId="{AB48D550-344A-47FA-81C2-7A19989415F4}" type="pres">
      <dgm:prSet presAssocID="{9CF1884E-DFC9-49B0-ADDA-02106206A639}" presName="rootText1" presStyleLbl="node0" presStyleIdx="0" presStyleCnt="1" custScaleX="194215" custScaleY="119243">
        <dgm:presLayoutVars>
          <dgm:chPref val="3"/>
        </dgm:presLayoutVars>
      </dgm:prSet>
      <dgm:spPr/>
    </dgm:pt>
    <dgm:pt modelId="{EE6C97A6-F369-4E90-9EC5-9DBDA6190D27}" type="pres">
      <dgm:prSet presAssocID="{9CF1884E-DFC9-49B0-ADDA-02106206A639}" presName="rootConnector1" presStyleLbl="node1" presStyleIdx="0" presStyleCnt="0"/>
      <dgm:spPr/>
    </dgm:pt>
    <dgm:pt modelId="{8278CB22-1C69-4BC5-BA79-DD212A6C280A}" type="pres">
      <dgm:prSet presAssocID="{9CF1884E-DFC9-49B0-ADDA-02106206A639}" presName="hierChild2" presStyleCnt="0"/>
      <dgm:spPr/>
    </dgm:pt>
    <dgm:pt modelId="{8B79E9B4-0405-4A71-9CE6-771337485C65}" type="pres">
      <dgm:prSet presAssocID="{B1EA5A4E-23D8-4462-8EDA-0A5F3BD1FA91}" presName="Name37" presStyleLbl="parChTrans1D2" presStyleIdx="0" presStyleCnt="1"/>
      <dgm:spPr/>
    </dgm:pt>
    <dgm:pt modelId="{DA9B20BC-8B5B-4A92-9C20-CB36C2F8888F}" type="pres">
      <dgm:prSet presAssocID="{AECFC398-2E8D-4D2A-BE40-08F9AAC3ED04}" presName="hierRoot2" presStyleCnt="0">
        <dgm:presLayoutVars>
          <dgm:hierBranch val="init"/>
        </dgm:presLayoutVars>
      </dgm:prSet>
      <dgm:spPr/>
    </dgm:pt>
    <dgm:pt modelId="{406D0E35-1A71-4450-B67E-D083D704B5A0}" type="pres">
      <dgm:prSet presAssocID="{AECFC398-2E8D-4D2A-BE40-08F9AAC3ED04}" presName="rootComposite" presStyleCnt="0"/>
      <dgm:spPr/>
    </dgm:pt>
    <dgm:pt modelId="{8FA36EC3-F0FA-47E4-B109-99D0511F165B}" type="pres">
      <dgm:prSet presAssocID="{AECFC398-2E8D-4D2A-BE40-08F9AAC3ED04}" presName="rootText" presStyleLbl="node2" presStyleIdx="0" presStyleCnt="1">
        <dgm:presLayoutVars>
          <dgm:chPref val="3"/>
        </dgm:presLayoutVars>
      </dgm:prSet>
      <dgm:spPr/>
    </dgm:pt>
    <dgm:pt modelId="{1DA6B9A2-0752-4BBA-A824-E4C1C2D6D232}" type="pres">
      <dgm:prSet presAssocID="{AECFC398-2E8D-4D2A-BE40-08F9AAC3ED04}" presName="rootConnector" presStyleLbl="node2" presStyleIdx="0" presStyleCnt="1"/>
      <dgm:spPr/>
    </dgm:pt>
    <dgm:pt modelId="{D2B9236C-CD81-4DA3-A10B-4A1C318F9F36}" type="pres">
      <dgm:prSet presAssocID="{AECFC398-2E8D-4D2A-BE40-08F9AAC3ED04}" presName="hierChild4" presStyleCnt="0"/>
      <dgm:spPr/>
    </dgm:pt>
    <dgm:pt modelId="{997DD8D1-FCD0-4107-B836-B2D468B74B55}" type="pres">
      <dgm:prSet presAssocID="{4D76C9E7-3DD4-4317-94CB-AC310B4B457A}" presName="Name37" presStyleLbl="parChTrans1D3" presStyleIdx="0" presStyleCnt="1"/>
      <dgm:spPr/>
    </dgm:pt>
    <dgm:pt modelId="{9A780CAB-2803-4D6B-A03F-AB845BB9CAA2}" type="pres">
      <dgm:prSet presAssocID="{04605B22-2FD8-4A11-87C5-30A638A84088}" presName="hierRoot2" presStyleCnt="0">
        <dgm:presLayoutVars>
          <dgm:hierBranch val="init"/>
        </dgm:presLayoutVars>
      </dgm:prSet>
      <dgm:spPr/>
    </dgm:pt>
    <dgm:pt modelId="{2496E93E-4550-47C0-B39A-8701AB53D407}" type="pres">
      <dgm:prSet presAssocID="{04605B22-2FD8-4A11-87C5-30A638A84088}" presName="rootComposite" presStyleCnt="0"/>
      <dgm:spPr/>
    </dgm:pt>
    <dgm:pt modelId="{C1158A28-6CFA-4A00-A703-53D2801AEFD6}" type="pres">
      <dgm:prSet presAssocID="{04605B22-2FD8-4A11-87C5-30A638A84088}" presName="rootText" presStyleLbl="node3" presStyleIdx="0" presStyleCnt="1">
        <dgm:presLayoutVars>
          <dgm:chPref val="3"/>
        </dgm:presLayoutVars>
      </dgm:prSet>
      <dgm:spPr/>
    </dgm:pt>
    <dgm:pt modelId="{2DDDAE1B-8EB0-4722-A91C-B35FEA22EB9A}" type="pres">
      <dgm:prSet presAssocID="{04605B22-2FD8-4A11-87C5-30A638A84088}" presName="rootConnector" presStyleLbl="node3" presStyleIdx="0" presStyleCnt="1"/>
      <dgm:spPr/>
    </dgm:pt>
    <dgm:pt modelId="{ECC1AB23-A7E1-400D-88D6-CEC812CF27EB}" type="pres">
      <dgm:prSet presAssocID="{04605B22-2FD8-4A11-87C5-30A638A84088}" presName="hierChild4" presStyleCnt="0"/>
      <dgm:spPr/>
    </dgm:pt>
    <dgm:pt modelId="{4E3BC5C6-50BF-402D-AFD2-CB8BBA02C412}" type="pres">
      <dgm:prSet presAssocID="{7150B86C-D519-42B7-989D-CF84A8C2D5D0}" presName="Name37" presStyleLbl="parChTrans1D4" presStyleIdx="0" presStyleCnt="1"/>
      <dgm:spPr/>
    </dgm:pt>
    <dgm:pt modelId="{38686A20-219C-4C05-A27F-4759CB482F26}" type="pres">
      <dgm:prSet presAssocID="{FAA5B654-2733-4729-8953-56C61FB1AC95}" presName="hierRoot2" presStyleCnt="0">
        <dgm:presLayoutVars>
          <dgm:hierBranch val="init"/>
        </dgm:presLayoutVars>
      </dgm:prSet>
      <dgm:spPr/>
    </dgm:pt>
    <dgm:pt modelId="{16DA8260-AE07-4F53-B9EA-0D1A1D002D98}" type="pres">
      <dgm:prSet presAssocID="{FAA5B654-2733-4729-8953-56C61FB1AC95}" presName="rootComposite" presStyleCnt="0"/>
      <dgm:spPr/>
    </dgm:pt>
    <dgm:pt modelId="{88A1D0EA-4D6F-4029-9BAC-A667D13AA348}" type="pres">
      <dgm:prSet presAssocID="{FAA5B654-2733-4729-8953-56C61FB1AC95}" presName="rootText" presStyleLbl="node4" presStyleIdx="0" presStyleCnt="1">
        <dgm:presLayoutVars>
          <dgm:chPref val="3"/>
        </dgm:presLayoutVars>
      </dgm:prSet>
      <dgm:spPr/>
    </dgm:pt>
    <dgm:pt modelId="{C0EEF0DB-BA8E-4EF5-99E7-7D088DE158A3}" type="pres">
      <dgm:prSet presAssocID="{FAA5B654-2733-4729-8953-56C61FB1AC95}" presName="rootConnector" presStyleLbl="node4" presStyleIdx="0" presStyleCnt="1"/>
      <dgm:spPr/>
    </dgm:pt>
    <dgm:pt modelId="{C80FA166-D9AA-4288-90B7-C15B5B0987C4}" type="pres">
      <dgm:prSet presAssocID="{FAA5B654-2733-4729-8953-56C61FB1AC95}" presName="hierChild4" presStyleCnt="0"/>
      <dgm:spPr/>
    </dgm:pt>
    <dgm:pt modelId="{F48E6D84-3921-4094-80F7-905C7E19B13E}" type="pres">
      <dgm:prSet presAssocID="{FAA5B654-2733-4729-8953-56C61FB1AC95}" presName="hierChild5" presStyleCnt="0"/>
      <dgm:spPr/>
    </dgm:pt>
    <dgm:pt modelId="{0CF8E564-8EEB-4D70-AB12-8772FD9D096A}" type="pres">
      <dgm:prSet presAssocID="{04605B22-2FD8-4A11-87C5-30A638A84088}" presName="hierChild5" presStyleCnt="0"/>
      <dgm:spPr/>
    </dgm:pt>
    <dgm:pt modelId="{A604590E-28B5-49E1-80DB-578B90CDAF45}" type="pres">
      <dgm:prSet presAssocID="{AECFC398-2E8D-4D2A-BE40-08F9AAC3ED04}" presName="hierChild5" presStyleCnt="0"/>
      <dgm:spPr/>
    </dgm:pt>
    <dgm:pt modelId="{C6B9BC7E-4779-403F-A97C-2004A03AF6A2}" type="pres">
      <dgm:prSet presAssocID="{9CF1884E-DFC9-49B0-ADDA-02106206A639}" presName="hierChild3" presStyleCnt="0"/>
      <dgm:spPr/>
    </dgm:pt>
  </dgm:ptLst>
  <dgm:cxnLst>
    <dgm:cxn modelId="{346A810C-BEDA-49B6-8D0A-5D769934EBA6}" type="presOf" srcId="{4D76C9E7-3DD4-4317-94CB-AC310B4B457A}" destId="{997DD8D1-FCD0-4107-B836-B2D468B74B55}" srcOrd="0" destOrd="0" presId="urn:microsoft.com/office/officeart/2005/8/layout/orgChart1"/>
    <dgm:cxn modelId="{90B89F2E-31EA-4B6E-9897-DC8DAF5F0CC4}" type="presOf" srcId="{AECFC398-2E8D-4D2A-BE40-08F9AAC3ED04}" destId="{1DA6B9A2-0752-4BBA-A824-E4C1C2D6D232}" srcOrd="1" destOrd="0" presId="urn:microsoft.com/office/officeart/2005/8/layout/orgChart1"/>
    <dgm:cxn modelId="{9DEBE93D-042C-47BE-AEA1-092EA6F88A4A}" srcId="{1B19C775-26B8-49B5-8362-7784B9871E99}" destId="{9CF1884E-DFC9-49B0-ADDA-02106206A639}" srcOrd="0" destOrd="0" parTransId="{21321848-05CB-4DFC-8A4E-B97B37EAA259}" sibTransId="{1E706F2D-4E84-4AB6-9754-01A5BB4D566B}"/>
    <dgm:cxn modelId="{A3D4DB5E-B62A-496B-B084-EF572B680A33}" type="presOf" srcId="{B1EA5A4E-23D8-4462-8EDA-0A5F3BD1FA91}" destId="{8B79E9B4-0405-4A71-9CE6-771337485C65}" srcOrd="0" destOrd="0" presId="urn:microsoft.com/office/officeart/2005/8/layout/orgChart1"/>
    <dgm:cxn modelId="{D1F6C462-C667-4FFC-A929-8EF0F15F8D9B}" type="presOf" srcId="{AECFC398-2E8D-4D2A-BE40-08F9AAC3ED04}" destId="{8FA36EC3-F0FA-47E4-B109-99D0511F165B}" srcOrd="0" destOrd="0" presId="urn:microsoft.com/office/officeart/2005/8/layout/orgChart1"/>
    <dgm:cxn modelId="{DEF7B844-C5B5-4243-9DCE-3710BE97F59E}" type="presOf" srcId="{7150B86C-D519-42B7-989D-CF84A8C2D5D0}" destId="{4E3BC5C6-50BF-402D-AFD2-CB8BBA02C412}" srcOrd="0" destOrd="0" presId="urn:microsoft.com/office/officeart/2005/8/layout/orgChart1"/>
    <dgm:cxn modelId="{BC40C751-15C1-472A-8BF3-8BEFFE0D30FC}" type="presOf" srcId="{FAA5B654-2733-4729-8953-56C61FB1AC95}" destId="{88A1D0EA-4D6F-4029-9BAC-A667D13AA348}" srcOrd="0" destOrd="0" presId="urn:microsoft.com/office/officeart/2005/8/layout/orgChart1"/>
    <dgm:cxn modelId="{601D4C85-6E3D-4FA0-9694-4822EEA27B35}" srcId="{9CF1884E-DFC9-49B0-ADDA-02106206A639}" destId="{AECFC398-2E8D-4D2A-BE40-08F9AAC3ED04}" srcOrd="0" destOrd="0" parTransId="{B1EA5A4E-23D8-4462-8EDA-0A5F3BD1FA91}" sibTransId="{7AB2CE13-8C3F-4B81-BC8D-478C3AA8D76B}"/>
    <dgm:cxn modelId="{D400C98C-B3C0-4168-901C-254CCDAD11F8}" type="presOf" srcId="{9CF1884E-DFC9-49B0-ADDA-02106206A639}" destId="{EE6C97A6-F369-4E90-9EC5-9DBDA6190D27}" srcOrd="1" destOrd="0" presId="urn:microsoft.com/office/officeart/2005/8/layout/orgChart1"/>
    <dgm:cxn modelId="{86C561B2-676A-46B4-9915-76E75A45DB1F}" type="presOf" srcId="{9CF1884E-DFC9-49B0-ADDA-02106206A639}" destId="{AB48D550-344A-47FA-81C2-7A19989415F4}" srcOrd="0" destOrd="0" presId="urn:microsoft.com/office/officeart/2005/8/layout/orgChart1"/>
    <dgm:cxn modelId="{5F2C0AB4-35A1-45A9-8C90-635FEEA3DF26}" type="presOf" srcId="{1B19C775-26B8-49B5-8362-7784B9871E99}" destId="{A464B1FF-93A8-4E72-8B24-F23948F2D359}" srcOrd="0" destOrd="0" presId="urn:microsoft.com/office/officeart/2005/8/layout/orgChart1"/>
    <dgm:cxn modelId="{7815A6BA-62D7-4511-A352-800242D3E6B5}" srcId="{AECFC398-2E8D-4D2A-BE40-08F9AAC3ED04}" destId="{04605B22-2FD8-4A11-87C5-30A638A84088}" srcOrd="0" destOrd="0" parTransId="{4D76C9E7-3DD4-4317-94CB-AC310B4B457A}" sibTransId="{572CD405-0F96-4DA8-8546-BDA4510068FD}"/>
    <dgm:cxn modelId="{00F93DE6-4C56-407C-921E-CBB9C0566093}" type="presOf" srcId="{04605B22-2FD8-4A11-87C5-30A638A84088}" destId="{C1158A28-6CFA-4A00-A703-53D2801AEFD6}" srcOrd="0" destOrd="0" presId="urn:microsoft.com/office/officeart/2005/8/layout/orgChart1"/>
    <dgm:cxn modelId="{FE9198E8-CCBA-4E19-AFEF-3D4162BF99B7}" srcId="{04605B22-2FD8-4A11-87C5-30A638A84088}" destId="{FAA5B654-2733-4729-8953-56C61FB1AC95}" srcOrd="0" destOrd="0" parTransId="{7150B86C-D519-42B7-989D-CF84A8C2D5D0}" sibTransId="{0C984E7C-DFDC-45CE-AEB6-3A5A927EAACA}"/>
    <dgm:cxn modelId="{867102EA-979A-41D3-8CAD-C8B279D6DEB2}" type="presOf" srcId="{FAA5B654-2733-4729-8953-56C61FB1AC95}" destId="{C0EEF0DB-BA8E-4EF5-99E7-7D088DE158A3}" srcOrd="1" destOrd="0" presId="urn:microsoft.com/office/officeart/2005/8/layout/orgChart1"/>
    <dgm:cxn modelId="{7CBE3AF9-3EC2-447A-9F30-EB9108D9B68E}" type="presOf" srcId="{04605B22-2FD8-4A11-87C5-30A638A84088}" destId="{2DDDAE1B-8EB0-4722-A91C-B35FEA22EB9A}" srcOrd="1" destOrd="0" presId="urn:microsoft.com/office/officeart/2005/8/layout/orgChart1"/>
    <dgm:cxn modelId="{0A79CFAE-BBEE-4551-BBEE-65C18CD019CE}" type="presParOf" srcId="{A464B1FF-93A8-4E72-8B24-F23948F2D359}" destId="{5E704953-4B61-44B3-90B0-881D897C0834}" srcOrd="0" destOrd="0" presId="urn:microsoft.com/office/officeart/2005/8/layout/orgChart1"/>
    <dgm:cxn modelId="{F0ACA772-F925-4D32-9505-02504F09BD1F}" type="presParOf" srcId="{5E704953-4B61-44B3-90B0-881D897C0834}" destId="{60A1A6A0-B454-4255-9813-61C1FB713F21}" srcOrd="0" destOrd="0" presId="urn:microsoft.com/office/officeart/2005/8/layout/orgChart1"/>
    <dgm:cxn modelId="{28399B41-FA16-41D0-A813-9042A115B3AD}" type="presParOf" srcId="{60A1A6A0-B454-4255-9813-61C1FB713F21}" destId="{AB48D550-344A-47FA-81C2-7A19989415F4}" srcOrd="0" destOrd="0" presId="urn:microsoft.com/office/officeart/2005/8/layout/orgChart1"/>
    <dgm:cxn modelId="{4AE1C740-2047-4BFA-B71A-EAAE6FF19059}" type="presParOf" srcId="{60A1A6A0-B454-4255-9813-61C1FB713F21}" destId="{EE6C97A6-F369-4E90-9EC5-9DBDA6190D27}" srcOrd="1" destOrd="0" presId="urn:microsoft.com/office/officeart/2005/8/layout/orgChart1"/>
    <dgm:cxn modelId="{34F4B0FB-9635-4272-BECB-461D588CB332}" type="presParOf" srcId="{5E704953-4B61-44B3-90B0-881D897C0834}" destId="{8278CB22-1C69-4BC5-BA79-DD212A6C280A}" srcOrd="1" destOrd="0" presId="urn:microsoft.com/office/officeart/2005/8/layout/orgChart1"/>
    <dgm:cxn modelId="{DA3FE71B-2D0B-4E7C-A283-D7489643DD53}" type="presParOf" srcId="{8278CB22-1C69-4BC5-BA79-DD212A6C280A}" destId="{8B79E9B4-0405-4A71-9CE6-771337485C65}" srcOrd="0" destOrd="0" presId="urn:microsoft.com/office/officeart/2005/8/layout/orgChart1"/>
    <dgm:cxn modelId="{239E3A25-6B2E-4DC5-A40C-A46ABD5FB9A8}" type="presParOf" srcId="{8278CB22-1C69-4BC5-BA79-DD212A6C280A}" destId="{DA9B20BC-8B5B-4A92-9C20-CB36C2F8888F}" srcOrd="1" destOrd="0" presId="urn:microsoft.com/office/officeart/2005/8/layout/orgChart1"/>
    <dgm:cxn modelId="{3F70D15C-4DFA-4C3E-A6D2-1BC13E5A3FC8}" type="presParOf" srcId="{DA9B20BC-8B5B-4A92-9C20-CB36C2F8888F}" destId="{406D0E35-1A71-4450-B67E-D083D704B5A0}" srcOrd="0" destOrd="0" presId="urn:microsoft.com/office/officeart/2005/8/layout/orgChart1"/>
    <dgm:cxn modelId="{64CCD70E-AD45-4F0F-AD1A-DD753A1B085A}" type="presParOf" srcId="{406D0E35-1A71-4450-B67E-D083D704B5A0}" destId="{8FA36EC3-F0FA-47E4-B109-99D0511F165B}" srcOrd="0" destOrd="0" presId="urn:microsoft.com/office/officeart/2005/8/layout/orgChart1"/>
    <dgm:cxn modelId="{05D0759D-E8BA-4419-A72F-6B7CBB41F58E}" type="presParOf" srcId="{406D0E35-1A71-4450-B67E-D083D704B5A0}" destId="{1DA6B9A2-0752-4BBA-A824-E4C1C2D6D232}" srcOrd="1" destOrd="0" presId="urn:microsoft.com/office/officeart/2005/8/layout/orgChart1"/>
    <dgm:cxn modelId="{AD4222DB-7682-4D9F-946C-9E2F833AC34F}" type="presParOf" srcId="{DA9B20BC-8B5B-4A92-9C20-CB36C2F8888F}" destId="{D2B9236C-CD81-4DA3-A10B-4A1C318F9F36}" srcOrd="1" destOrd="0" presId="urn:microsoft.com/office/officeart/2005/8/layout/orgChart1"/>
    <dgm:cxn modelId="{69254200-BCEC-4860-9B99-1F706890F61A}" type="presParOf" srcId="{D2B9236C-CD81-4DA3-A10B-4A1C318F9F36}" destId="{997DD8D1-FCD0-4107-B836-B2D468B74B55}" srcOrd="0" destOrd="0" presId="urn:microsoft.com/office/officeart/2005/8/layout/orgChart1"/>
    <dgm:cxn modelId="{885BD997-D5B0-4BBD-BFBC-2854BB4B703D}" type="presParOf" srcId="{D2B9236C-CD81-4DA3-A10B-4A1C318F9F36}" destId="{9A780CAB-2803-4D6B-A03F-AB845BB9CAA2}" srcOrd="1" destOrd="0" presId="urn:microsoft.com/office/officeart/2005/8/layout/orgChart1"/>
    <dgm:cxn modelId="{BB940FD3-7820-4E7B-BE31-5DEBE7059C4F}" type="presParOf" srcId="{9A780CAB-2803-4D6B-A03F-AB845BB9CAA2}" destId="{2496E93E-4550-47C0-B39A-8701AB53D407}" srcOrd="0" destOrd="0" presId="urn:microsoft.com/office/officeart/2005/8/layout/orgChart1"/>
    <dgm:cxn modelId="{60E2C9B8-2334-4161-A403-AFB0C7903503}" type="presParOf" srcId="{2496E93E-4550-47C0-B39A-8701AB53D407}" destId="{C1158A28-6CFA-4A00-A703-53D2801AEFD6}" srcOrd="0" destOrd="0" presId="urn:microsoft.com/office/officeart/2005/8/layout/orgChart1"/>
    <dgm:cxn modelId="{01228E92-7956-42E1-82E4-690F2EF46B08}" type="presParOf" srcId="{2496E93E-4550-47C0-B39A-8701AB53D407}" destId="{2DDDAE1B-8EB0-4722-A91C-B35FEA22EB9A}" srcOrd="1" destOrd="0" presId="urn:microsoft.com/office/officeart/2005/8/layout/orgChart1"/>
    <dgm:cxn modelId="{60F358D8-1CBB-48E3-B945-6881722BB397}" type="presParOf" srcId="{9A780CAB-2803-4D6B-A03F-AB845BB9CAA2}" destId="{ECC1AB23-A7E1-400D-88D6-CEC812CF27EB}" srcOrd="1" destOrd="0" presId="urn:microsoft.com/office/officeart/2005/8/layout/orgChart1"/>
    <dgm:cxn modelId="{98323988-A2C7-42B9-BFB5-FFBBF893293E}" type="presParOf" srcId="{ECC1AB23-A7E1-400D-88D6-CEC812CF27EB}" destId="{4E3BC5C6-50BF-402D-AFD2-CB8BBA02C412}" srcOrd="0" destOrd="0" presId="urn:microsoft.com/office/officeart/2005/8/layout/orgChart1"/>
    <dgm:cxn modelId="{6D10A6D5-46F3-4997-9931-7E7888AC43EE}" type="presParOf" srcId="{ECC1AB23-A7E1-400D-88D6-CEC812CF27EB}" destId="{38686A20-219C-4C05-A27F-4759CB482F26}" srcOrd="1" destOrd="0" presId="urn:microsoft.com/office/officeart/2005/8/layout/orgChart1"/>
    <dgm:cxn modelId="{00743703-D2D8-48DD-B5AD-555DB7A6B95A}" type="presParOf" srcId="{38686A20-219C-4C05-A27F-4759CB482F26}" destId="{16DA8260-AE07-4F53-B9EA-0D1A1D002D98}" srcOrd="0" destOrd="0" presId="urn:microsoft.com/office/officeart/2005/8/layout/orgChart1"/>
    <dgm:cxn modelId="{0A87FA4C-4E60-40C0-918E-52F9C58D9ADE}" type="presParOf" srcId="{16DA8260-AE07-4F53-B9EA-0D1A1D002D98}" destId="{88A1D0EA-4D6F-4029-9BAC-A667D13AA348}" srcOrd="0" destOrd="0" presId="urn:microsoft.com/office/officeart/2005/8/layout/orgChart1"/>
    <dgm:cxn modelId="{DBE757B4-A074-4149-ACB0-39D7A453FBD9}" type="presParOf" srcId="{16DA8260-AE07-4F53-B9EA-0D1A1D002D98}" destId="{C0EEF0DB-BA8E-4EF5-99E7-7D088DE158A3}" srcOrd="1" destOrd="0" presId="urn:microsoft.com/office/officeart/2005/8/layout/orgChart1"/>
    <dgm:cxn modelId="{FE62F1D2-FB55-4306-8AA6-40434F70E9B0}" type="presParOf" srcId="{38686A20-219C-4C05-A27F-4759CB482F26}" destId="{C80FA166-D9AA-4288-90B7-C15B5B0987C4}" srcOrd="1" destOrd="0" presId="urn:microsoft.com/office/officeart/2005/8/layout/orgChart1"/>
    <dgm:cxn modelId="{574FADE8-EA9D-485D-8EE0-FBF3DF30AA91}" type="presParOf" srcId="{38686A20-219C-4C05-A27F-4759CB482F26}" destId="{F48E6D84-3921-4094-80F7-905C7E19B13E}" srcOrd="2" destOrd="0" presId="urn:microsoft.com/office/officeart/2005/8/layout/orgChart1"/>
    <dgm:cxn modelId="{ED80F0CB-9479-431F-8AF2-0C67BD9114E6}" type="presParOf" srcId="{9A780CAB-2803-4D6B-A03F-AB845BB9CAA2}" destId="{0CF8E564-8EEB-4D70-AB12-8772FD9D096A}" srcOrd="2" destOrd="0" presId="urn:microsoft.com/office/officeart/2005/8/layout/orgChart1"/>
    <dgm:cxn modelId="{237CD6A4-1B06-4788-A7C7-EBAB166D46A8}" type="presParOf" srcId="{DA9B20BC-8B5B-4A92-9C20-CB36C2F8888F}" destId="{A604590E-28B5-49E1-80DB-578B90CDAF45}" srcOrd="2" destOrd="0" presId="urn:microsoft.com/office/officeart/2005/8/layout/orgChart1"/>
    <dgm:cxn modelId="{3646C938-7B4A-4ECE-9E14-3F28B2F0F550}" type="presParOf" srcId="{5E704953-4B61-44B3-90B0-881D897C0834}" destId="{C6B9BC7E-4779-403F-A97C-2004A03AF6A2}"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04FCAD-9206-764A-8FC4-F2A2887A3441}" type="doc">
      <dgm:prSet loTypeId="urn:microsoft.com/office/officeart/2005/8/layout/cycle7" loCatId="" qsTypeId="urn:microsoft.com/office/officeart/2005/8/quickstyle/simple4" qsCatId="simple" csTypeId="urn:microsoft.com/office/officeart/2005/8/colors/accent1_3" csCatId="accent1" phldr="1"/>
      <dgm:spPr/>
      <dgm:t>
        <a:bodyPr/>
        <a:lstStyle/>
        <a:p>
          <a:endParaRPr lang="en-US"/>
        </a:p>
      </dgm:t>
    </dgm:pt>
    <dgm:pt modelId="{EA3D8C3F-DB4A-CB49-8AC1-8D067CB64807}">
      <dgm:prSet phldrT="[Text]"/>
      <dgm:spPr/>
      <dgm:t>
        <a:bodyPr/>
        <a:lstStyle/>
        <a:p>
          <a:r>
            <a:rPr lang="en-US" dirty="0"/>
            <a:t>1. Link with Owners</a:t>
          </a:r>
        </a:p>
      </dgm:t>
    </dgm:pt>
    <dgm:pt modelId="{A11AEC72-070E-9C45-B51D-D0868E7D3E89}" type="parTrans" cxnId="{616DC5C1-E9D2-8643-B415-F27316818E78}">
      <dgm:prSet/>
      <dgm:spPr/>
      <dgm:t>
        <a:bodyPr/>
        <a:lstStyle/>
        <a:p>
          <a:endParaRPr lang="en-US"/>
        </a:p>
      </dgm:t>
    </dgm:pt>
    <dgm:pt modelId="{EA07F833-FD91-054F-8269-669081AF75AE}" type="sibTrans" cxnId="{616DC5C1-E9D2-8643-B415-F27316818E78}">
      <dgm:prSet/>
      <dgm:spPr/>
      <dgm:t>
        <a:bodyPr/>
        <a:lstStyle/>
        <a:p>
          <a:endParaRPr lang="en-US"/>
        </a:p>
      </dgm:t>
    </dgm:pt>
    <dgm:pt modelId="{6DD25C85-1128-5B4A-A836-C87FF5BD0893}">
      <dgm:prSet phldrT="[Text]"/>
      <dgm:spPr/>
      <dgm:t>
        <a:bodyPr/>
        <a:lstStyle/>
        <a:p>
          <a:r>
            <a:rPr lang="en-US" dirty="0"/>
            <a:t>2. Write Policies</a:t>
          </a:r>
        </a:p>
      </dgm:t>
    </dgm:pt>
    <dgm:pt modelId="{78DC8DB9-4CF2-964F-A4F2-60D009C4355B}" type="parTrans" cxnId="{6713BF6B-F43F-D649-8A86-59972A178D26}">
      <dgm:prSet/>
      <dgm:spPr/>
      <dgm:t>
        <a:bodyPr/>
        <a:lstStyle/>
        <a:p>
          <a:endParaRPr lang="en-US"/>
        </a:p>
      </dgm:t>
    </dgm:pt>
    <dgm:pt modelId="{A751C5CD-94D2-134B-8B4B-C6CA981FA865}" type="sibTrans" cxnId="{6713BF6B-F43F-D649-8A86-59972A178D26}">
      <dgm:prSet/>
      <dgm:spPr/>
      <dgm:t>
        <a:bodyPr/>
        <a:lstStyle/>
        <a:p>
          <a:endParaRPr lang="en-US"/>
        </a:p>
      </dgm:t>
    </dgm:pt>
    <dgm:pt modelId="{6BF0CB6E-118A-D24F-A3C2-BC1CE0AEA064}">
      <dgm:prSet phldrT="[Text]"/>
      <dgm:spPr/>
      <dgm:t>
        <a:bodyPr/>
        <a:lstStyle/>
        <a:p>
          <a:r>
            <a:rPr lang="en-US" dirty="0"/>
            <a:t>3. Monitor Outcomes (CEO)</a:t>
          </a:r>
        </a:p>
      </dgm:t>
    </dgm:pt>
    <dgm:pt modelId="{78884870-A4F2-B744-8FAE-2707E4BEFD93}" type="parTrans" cxnId="{65F8E026-946F-B242-9BD1-97DFEDC4FAA2}">
      <dgm:prSet/>
      <dgm:spPr/>
      <dgm:t>
        <a:bodyPr/>
        <a:lstStyle/>
        <a:p>
          <a:endParaRPr lang="en-US"/>
        </a:p>
      </dgm:t>
    </dgm:pt>
    <dgm:pt modelId="{BEF41C53-6DC5-F141-8E77-4DCB09CCFCC9}" type="sibTrans" cxnId="{65F8E026-946F-B242-9BD1-97DFEDC4FAA2}">
      <dgm:prSet/>
      <dgm:spPr/>
      <dgm:t>
        <a:bodyPr/>
        <a:lstStyle/>
        <a:p>
          <a:endParaRPr lang="en-US"/>
        </a:p>
      </dgm:t>
    </dgm:pt>
    <dgm:pt modelId="{20D25CC3-B075-284E-A76F-6A45511EB183}" type="pres">
      <dgm:prSet presAssocID="{BA04FCAD-9206-764A-8FC4-F2A2887A3441}" presName="Name0" presStyleCnt="0">
        <dgm:presLayoutVars>
          <dgm:dir/>
          <dgm:resizeHandles val="exact"/>
        </dgm:presLayoutVars>
      </dgm:prSet>
      <dgm:spPr/>
    </dgm:pt>
    <dgm:pt modelId="{E1650059-604B-FC4D-94DF-F480351C8769}" type="pres">
      <dgm:prSet presAssocID="{EA3D8C3F-DB4A-CB49-8AC1-8D067CB64807}" presName="node" presStyleLbl="node1" presStyleIdx="0" presStyleCnt="3">
        <dgm:presLayoutVars>
          <dgm:bulletEnabled val="1"/>
        </dgm:presLayoutVars>
      </dgm:prSet>
      <dgm:spPr/>
    </dgm:pt>
    <dgm:pt modelId="{199A47A1-FDE9-414A-94F9-8E4EF1CD4008}" type="pres">
      <dgm:prSet presAssocID="{EA07F833-FD91-054F-8269-669081AF75AE}" presName="sibTrans" presStyleLbl="sibTrans2D1" presStyleIdx="0" presStyleCnt="3"/>
      <dgm:spPr/>
    </dgm:pt>
    <dgm:pt modelId="{057C7DE1-F9A9-3945-B306-E07D51C36B51}" type="pres">
      <dgm:prSet presAssocID="{EA07F833-FD91-054F-8269-669081AF75AE}" presName="connectorText" presStyleLbl="sibTrans2D1" presStyleIdx="0" presStyleCnt="3"/>
      <dgm:spPr/>
    </dgm:pt>
    <dgm:pt modelId="{521402A9-60F7-9045-B30E-6D13FF6F857C}" type="pres">
      <dgm:prSet presAssocID="{6DD25C85-1128-5B4A-A836-C87FF5BD0893}" presName="node" presStyleLbl="node1" presStyleIdx="1" presStyleCnt="3">
        <dgm:presLayoutVars>
          <dgm:bulletEnabled val="1"/>
        </dgm:presLayoutVars>
      </dgm:prSet>
      <dgm:spPr/>
    </dgm:pt>
    <dgm:pt modelId="{6F607086-B98C-E844-A968-FE9612F6EB58}" type="pres">
      <dgm:prSet presAssocID="{A751C5CD-94D2-134B-8B4B-C6CA981FA865}" presName="sibTrans" presStyleLbl="sibTrans2D1" presStyleIdx="1" presStyleCnt="3"/>
      <dgm:spPr/>
    </dgm:pt>
    <dgm:pt modelId="{E5241C2D-42AE-144C-A0E0-21653FAAA247}" type="pres">
      <dgm:prSet presAssocID="{A751C5CD-94D2-134B-8B4B-C6CA981FA865}" presName="connectorText" presStyleLbl="sibTrans2D1" presStyleIdx="1" presStyleCnt="3"/>
      <dgm:spPr/>
    </dgm:pt>
    <dgm:pt modelId="{EAE07061-EC0B-4440-A574-6F022E2348FB}" type="pres">
      <dgm:prSet presAssocID="{6BF0CB6E-118A-D24F-A3C2-BC1CE0AEA064}" presName="node" presStyleLbl="node1" presStyleIdx="2" presStyleCnt="3">
        <dgm:presLayoutVars>
          <dgm:bulletEnabled val="1"/>
        </dgm:presLayoutVars>
      </dgm:prSet>
      <dgm:spPr/>
    </dgm:pt>
    <dgm:pt modelId="{79839EE9-8D4A-C849-AB5D-519CE790EE87}" type="pres">
      <dgm:prSet presAssocID="{BEF41C53-6DC5-F141-8E77-4DCB09CCFCC9}" presName="sibTrans" presStyleLbl="sibTrans2D1" presStyleIdx="2" presStyleCnt="3"/>
      <dgm:spPr/>
    </dgm:pt>
    <dgm:pt modelId="{AE06C3A2-0B87-4F4F-8AF6-B32F17BA4A96}" type="pres">
      <dgm:prSet presAssocID="{BEF41C53-6DC5-F141-8E77-4DCB09CCFCC9}" presName="connectorText" presStyleLbl="sibTrans2D1" presStyleIdx="2" presStyleCnt="3"/>
      <dgm:spPr/>
    </dgm:pt>
  </dgm:ptLst>
  <dgm:cxnLst>
    <dgm:cxn modelId="{CFC80A1C-9369-B046-B801-3C8EC8FD16E6}" type="presOf" srcId="{BEF41C53-6DC5-F141-8E77-4DCB09CCFCC9}" destId="{AE06C3A2-0B87-4F4F-8AF6-B32F17BA4A96}" srcOrd="1" destOrd="0" presId="urn:microsoft.com/office/officeart/2005/8/layout/cycle7"/>
    <dgm:cxn modelId="{DE058921-C3C4-2746-A818-E47350258EF0}" type="presOf" srcId="{BA04FCAD-9206-764A-8FC4-F2A2887A3441}" destId="{20D25CC3-B075-284E-A76F-6A45511EB183}" srcOrd="0" destOrd="0" presId="urn:microsoft.com/office/officeart/2005/8/layout/cycle7"/>
    <dgm:cxn modelId="{65F8E026-946F-B242-9BD1-97DFEDC4FAA2}" srcId="{BA04FCAD-9206-764A-8FC4-F2A2887A3441}" destId="{6BF0CB6E-118A-D24F-A3C2-BC1CE0AEA064}" srcOrd="2" destOrd="0" parTransId="{78884870-A4F2-B744-8FAE-2707E4BEFD93}" sibTransId="{BEF41C53-6DC5-F141-8E77-4DCB09CCFCC9}"/>
    <dgm:cxn modelId="{6713BF6B-F43F-D649-8A86-59972A178D26}" srcId="{BA04FCAD-9206-764A-8FC4-F2A2887A3441}" destId="{6DD25C85-1128-5B4A-A836-C87FF5BD0893}" srcOrd="1" destOrd="0" parTransId="{78DC8DB9-4CF2-964F-A4F2-60D009C4355B}" sibTransId="{A751C5CD-94D2-134B-8B4B-C6CA981FA865}"/>
    <dgm:cxn modelId="{51599293-23B1-8C4E-A090-3A32B9E8117F}" type="presOf" srcId="{EA07F833-FD91-054F-8269-669081AF75AE}" destId="{199A47A1-FDE9-414A-94F9-8E4EF1CD4008}" srcOrd="0" destOrd="0" presId="urn:microsoft.com/office/officeart/2005/8/layout/cycle7"/>
    <dgm:cxn modelId="{961EF9A5-E0A6-474C-A8A6-151A0413640D}" type="presOf" srcId="{EA07F833-FD91-054F-8269-669081AF75AE}" destId="{057C7DE1-F9A9-3945-B306-E07D51C36B51}" srcOrd="1" destOrd="0" presId="urn:microsoft.com/office/officeart/2005/8/layout/cycle7"/>
    <dgm:cxn modelId="{59FCDCB0-5628-1042-894E-593F39D6C4C5}" type="presOf" srcId="{EA3D8C3F-DB4A-CB49-8AC1-8D067CB64807}" destId="{E1650059-604B-FC4D-94DF-F480351C8769}" srcOrd="0" destOrd="0" presId="urn:microsoft.com/office/officeart/2005/8/layout/cycle7"/>
    <dgm:cxn modelId="{39A6B1C0-4FFB-3545-850C-05BE0EFD5D95}" type="presOf" srcId="{6BF0CB6E-118A-D24F-A3C2-BC1CE0AEA064}" destId="{EAE07061-EC0B-4440-A574-6F022E2348FB}" srcOrd="0" destOrd="0" presId="urn:microsoft.com/office/officeart/2005/8/layout/cycle7"/>
    <dgm:cxn modelId="{616DC5C1-E9D2-8643-B415-F27316818E78}" srcId="{BA04FCAD-9206-764A-8FC4-F2A2887A3441}" destId="{EA3D8C3F-DB4A-CB49-8AC1-8D067CB64807}" srcOrd="0" destOrd="0" parTransId="{A11AEC72-070E-9C45-B51D-D0868E7D3E89}" sibTransId="{EA07F833-FD91-054F-8269-669081AF75AE}"/>
    <dgm:cxn modelId="{883F5DCE-F65C-D640-B884-9F794DD3AB7C}" type="presOf" srcId="{BEF41C53-6DC5-F141-8E77-4DCB09CCFCC9}" destId="{79839EE9-8D4A-C849-AB5D-519CE790EE87}" srcOrd="0" destOrd="0" presId="urn:microsoft.com/office/officeart/2005/8/layout/cycle7"/>
    <dgm:cxn modelId="{452412D5-C9FF-A047-ADC6-C0102BA9B24C}" type="presOf" srcId="{A751C5CD-94D2-134B-8B4B-C6CA981FA865}" destId="{6F607086-B98C-E844-A968-FE9612F6EB58}" srcOrd="0" destOrd="0" presId="urn:microsoft.com/office/officeart/2005/8/layout/cycle7"/>
    <dgm:cxn modelId="{E3792CD5-151B-D843-A736-7BBD3FB508E6}" type="presOf" srcId="{A751C5CD-94D2-134B-8B4B-C6CA981FA865}" destId="{E5241C2D-42AE-144C-A0E0-21653FAAA247}" srcOrd="1" destOrd="0" presId="urn:microsoft.com/office/officeart/2005/8/layout/cycle7"/>
    <dgm:cxn modelId="{ACC867F9-904D-DE48-BA39-93A7E900CEF2}" type="presOf" srcId="{6DD25C85-1128-5B4A-A836-C87FF5BD0893}" destId="{521402A9-60F7-9045-B30E-6D13FF6F857C}" srcOrd="0" destOrd="0" presId="urn:microsoft.com/office/officeart/2005/8/layout/cycle7"/>
    <dgm:cxn modelId="{0654C706-CE5D-A24C-9334-7E110FD3021C}" type="presParOf" srcId="{20D25CC3-B075-284E-A76F-6A45511EB183}" destId="{E1650059-604B-FC4D-94DF-F480351C8769}" srcOrd="0" destOrd="0" presId="urn:microsoft.com/office/officeart/2005/8/layout/cycle7"/>
    <dgm:cxn modelId="{02FD7590-69E0-9543-BD91-173D81CC3C1A}" type="presParOf" srcId="{20D25CC3-B075-284E-A76F-6A45511EB183}" destId="{199A47A1-FDE9-414A-94F9-8E4EF1CD4008}" srcOrd="1" destOrd="0" presId="urn:microsoft.com/office/officeart/2005/8/layout/cycle7"/>
    <dgm:cxn modelId="{69959FE4-9A16-B447-B72D-036E412605D7}" type="presParOf" srcId="{199A47A1-FDE9-414A-94F9-8E4EF1CD4008}" destId="{057C7DE1-F9A9-3945-B306-E07D51C36B51}" srcOrd="0" destOrd="0" presId="urn:microsoft.com/office/officeart/2005/8/layout/cycle7"/>
    <dgm:cxn modelId="{285B4593-5FFE-5F49-B882-FD9C665EE624}" type="presParOf" srcId="{20D25CC3-B075-284E-A76F-6A45511EB183}" destId="{521402A9-60F7-9045-B30E-6D13FF6F857C}" srcOrd="2" destOrd="0" presId="urn:microsoft.com/office/officeart/2005/8/layout/cycle7"/>
    <dgm:cxn modelId="{9409CB6A-AA69-8D41-955C-93998821D8ED}" type="presParOf" srcId="{20D25CC3-B075-284E-A76F-6A45511EB183}" destId="{6F607086-B98C-E844-A968-FE9612F6EB58}" srcOrd="3" destOrd="0" presId="urn:microsoft.com/office/officeart/2005/8/layout/cycle7"/>
    <dgm:cxn modelId="{BD4A3AFA-48D8-E946-B044-B4FA8F101B38}" type="presParOf" srcId="{6F607086-B98C-E844-A968-FE9612F6EB58}" destId="{E5241C2D-42AE-144C-A0E0-21653FAAA247}" srcOrd="0" destOrd="0" presId="urn:microsoft.com/office/officeart/2005/8/layout/cycle7"/>
    <dgm:cxn modelId="{19F00CFD-416D-3744-AEF2-E2B7C8E6DC22}" type="presParOf" srcId="{20D25CC3-B075-284E-A76F-6A45511EB183}" destId="{EAE07061-EC0B-4440-A574-6F022E2348FB}" srcOrd="4" destOrd="0" presId="urn:microsoft.com/office/officeart/2005/8/layout/cycle7"/>
    <dgm:cxn modelId="{F9F7C616-2920-ED4B-8956-01724FAAE195}" type="presParOf" srcId="{20D25CC3-B075-284E-A76F-6A45511EB183}" destId="{79839EE9-8D4A-C849-AB5D-519CE790EE87}" srcOrd="5" destOrd="0" presId="urn:microsoft.com/office/officeart/2005/8/layout/cycle7"/>
    <dgm:cxn modelId="{F65D0F8F-3A27-F445-AA6A-AAD003045CB9}" type="presParOf" srcId="{79839EE9-8D4A-C849-AB5D-519CE790EE87}" destId="{AE06C3A2-0B87-4F4F-8AF6-B32F17BA4A96}"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3BC5C6-50BF-402D-AFD2-CB8BBA02C412}">
      <dsp:nvSpPr>
        <dsp:cNvPr id="0" name=""/>
        <dsp:cNvSpPr/>
      </dsp:nvSpPr>
      <dsp:spPr>
        <a:xfrm>
          <a:off x="2761282" y="3943853"/>
          <a:ext cx="293256" cy="899319"/>
        </a:xfrm>
        <a:custGeom>
          <a:avLst/>
          <a:gdLst/>
          <a:ahLst/>
          <a:cxnLst/>
          <a:rect l="0" t="0" r="0" b="0"/>
          <a:pathLst>
            <a:path>
              <a:moveTo>
                <a:pt x="0" y="0"/>
              </a:moveTo>
              <a:lnTo>
                <a:pt x="0" y="899319"/>
              </a:lnTo>
              <a:lnTo>
                <a:pt x="293256" y="899319"/>
              </a:lnTo>
            </a:path>
          </a:pathLst>
        </a:custGeom>
        <a:noFill/>
        <a:ln w="1905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97DD8D1-FCD0-4107-B836-B2D468B74B55}">
      <dsp:nvSpPr>
        <dsp:cNvPr id="0" name=""/>
        <dsp:cNvSpPr/>
      </dsp:nvSpPr>
      <dsp:spPr>
        <a:xfrm>
          <a:off x="3497579" y="2555772"/>
          <a:ext cx="91440" cy="410559"/>
        </a:xfrm>
        <a:custGeom>
          <a:avLst/>
          <a:gdLst/>
          <a:ahLst/>
          <a:cxnLst/>
          <a:rect l="0" t="0" r="0" b="0"/>
          <a:pathLst>
            <a:path>
              <a:moveTo>
                <a:pt x="45720" y="0"/>
              </a:moveTo>
              <a:lnTo>
                <a:pt x="45720" y="410559"/>
              </a:lnTo>
            </a:path>
          </a:pathLst>
        </a:custGeom>
        <a:noFill/>
        <a:ln w="19050" cap="flat" cmpd="sng" algn="ctr">
          <a:solidFill>
            <a:schemeClr val="accent3">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B79E9B4-0405-4A71-9CE6-771337485C65}">
      <dsp:nvSpPr>
        <dsp:cNvPr id="0" name=""/>
        <dsp:cNvSpPr/>
      </dsp:nvSpPr>
      <dsp:spPr>
        <a:xfrm>
          <a:off x="3497579" y="1167691"/>
          <a:ext cx="91440" cy="410559"/>
        </a:xfrm>
        <a:custGeom>
          <a:avLst/>
          <a:gdLst/>
          <a:ahLst/>
          <a:cxnLst/>
          <a:rect l="0" t="0" r="0" b="0"/>
          <a:pathLst>
            <a:path>
              <a:moveTo>
                <a:pt x="45720" y="0"/>
              </a:moveTo>
              <a:lnTo>
                <a:pt x="45720" y="410559"/>
              </a:lnTo>
            </a:path>
          </a:pathLst>
        </a:custGeom>
        <a:noFill/>
        <a:ln w="19050" cap="flat" cmpd="sng" algn="ctr">
          <a:solidFill>
            <a:schemeClr val="accent2">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B48D550-344A-47FA-81C2-7A19989415F4}">
      <dsp:nvSpPr>
        <dsp:cNvPr id="0" name=""/>
        <dsp:cNvSpPr/>
      </dsp:nvSpPr>
      <dsp:spPr>
        <a:xfrm>
          <a:off x="1644806" y="2065"/>
          <a:ext cx="3796987" cy="1165626"/>
        </a:xfrm>
        <a:prstGeom prst="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b="1" kern="1200" dirty="0"/>
            <a:t>OWNERS</a:t>
          </a:r>
        </a:p>
        <a:p>
          <a:pPr marL="0" lvl="0" indent="0" algn="ctr" defTabSz="1466850">
            <a:lnSpc>
              <a:spcPct val="90000"/>
            </a:lnSpc>
            <a:spcBef>
              <a:spcPct val="0"/>
            </a:spcBef>
            <a:spcAft>
              <a:spcPct val="35000"/>
            </a:spcAft>
            <a:buNone/>
          </a:pPr>
          <a:r>
            <a:rPr lang="en-US" sz="3300" b="1" kern="1200" dirty="0"/>
            <a:t>The HC Province</a:t>
          </a:r>
        </a:p>
      </dsp:txBody>
      <dsp:txXfrm>
        <a:off x="1644806" y="2065"/>
        <a:ext cx="3796987" cy="1165626"/>
      </dsp:txXfrm>
    </dsp:sp>
    <dsp:sp modelId="{8FA36EC3-F0FA-47E4-B109-99D0511F165B}">
      <dsp:nvSpPr>
        <dsp:cNvPr id="0" name=""/>
        <dsp:cNvSpPr/>
      </dsp:nvSpPr>
      <dsp:spPr>
        <a:xfrm>
          <a:off x="2565778" y="1578250"/>
          <a:ext cx="1955043" cy="977521"/>
        </a:xfrm>
        <a:prstGeom prst="rect">
          <a:avLst/>
        </a:prstGeom>
        <a:gradFill rotWithShape="0">
          <a:gsLst>
            <a:gs pos="0">
              <a:schemeClr val="accent2">
                <a:hueOff val="0"/>
                <a:satOff val="0"/>
                <a:lumOff val="0"/>
                <a:alphaOff val="0"/>
                <a:shade val="63000"/>
              </a:schemeClr>
            </a:gs>
            <a:gs pos="30000">
              <a:schemeClr val="accent2">
                <a:hueOff val="0"/>
                <a:satOff val="0"/>
                <a:lumOff val="0"/>
                <a:alphaOff val="0"/>
                <a:shade val="90000"/>
                <a:satMod val="110000"/>
              </a:schemeClr>
            </a:gs>
            <a:gs pos="45000">
              <a:schemeClr val="accent2">
                <a:hueOff val="0"/>
                <a:satOff val="0"/>
                <a:lumOff val="0"/>
                <a:alphaOff val="0"/>
                <a:shade val="100000"/>
                <a:satMod val="118000"/>
              </a:schemeClr>
            </a:gs>
            <a:gs pos="55000">
              <a:schemeClr val="accent2">
                <a:hueOff val="0"/>
                <a:satOff val="0"/>
                <a:lumOff val="0"/>
                <a:alphaOff val="0"/>
                <a:shade val="100000"/>
                <a:satMod val="118000"/>
              </a:schemeClr>
            </a:gs>
            <a:gs pos="73000">
              <a:schemeClr val="accent2">
                <a:hueOff val="0"/>
                <a:satOff val="0"/>
                <a:lumOff val="0"/>
                <a:alphaOff val="0"/>
                <a:shade val="90000"/>
                <a:satMod val="110000"/>
              </a:schemeClr>
            </a:gs>
            <a:gs pos="100000">
              <a:schemeClr val="accent2">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b="1" kern="1200" dirty="0"/>
            <a:t>BOARD</a:t>
          </a:r>
        </a:p>
      </dsp:txBody>
      <dsp:txXfrm>
        <a:off x="2565778" y="1578250"/>
        <a:ext cx="1955043" cy="977521"/>
      </dsp:txXfrm>
    </dsp:sp>
    <dsp:sp modelId="{C1158A28-6CFA-4A00-A703-53D2801AEFD6}">
      <dsp:nvSpPr>
        <dsp:cNvPr id="0" name=""/>
        <dsp:cNvSpPr/>
      </dsp:nvSpPr>
      <dsp:spPr>
        <a:xfrm>
          <a:off x="2565778" y="2966331"/>
          <a:ext cx="1955043" cy="977521"/>
        </a:xfrm>
        <a:prstGeom prst="rect">
          <a:avLst/>
        </a:prstGeom>
        <a:gradFill rotWithShape="0">
          <a:gsLst>
            <a:gs pos="0">
              <a:schemeClr val="accent3">
                <a:hueOff val="0"/>
                <a:satOff val="0"/>
                <a:lumOff val="0"/>
                <a:alphaOff val="0"/>
                <a:shade val="63000"/>
              </a:schemeClr>
            </a:gs>
            <a:gs pos="30000">
              <a:schemeClr val="accent3">
                <a:hueOff val="0"/>
                <a:satOff val="0"/>
                <a:lumOff val="0"/>
                <a:alphaOff val="0"/>
                <a:shade val="90000"/>
                <a:satMod val="110000"/>
              </a:schemeClr>
            </a:gs>
            <a:gs pos="45000">
              <a:schemeClr val="accent3">
                <a:hueOff val="0"/>
                <a:satOff val="0"/>
                <a:lumOff val="0"/>
                <a:alphaOff val="0"/>
                <a:shade val="100000"/>
                <a:satMod val="118000"/>
              </a:schemeClr>
            </a:gs>
            <a:gs pos="55000">
              <a:schemeClr val="accent3">
                <a:hueOff val="0"/>
                <a:satOff val="0"/>
                <a:lumOff val="0"/>
                <a:alphaOff val="0"/>
                <a:shade val="100000"/>
                <a:satMod val="118000"/>
              </a:schemeClr>
            </a:gs>
            <a:gs pos="73000">
              <a:schemeClr val="accent3">
                <a:hueOff val="0"/>
                <a:satOff val="0"/>
                <a:lumOff val="0"/>
                <a:alphaOff val="0"/>
                <a:shade val="90000"/>
                <a:satMod val="110000"/>
              </a:schemeClr>
            </a:gs>
            <a:gs pos="100000">
              <a:schemeClr val="accent3">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CEO</a:t>
          </a:r>
        </a:p>
      </dsp:txBody>
      <dsp:txXfrm>
        <a:off x="2565778" y="2966331"/>
        <a:ext cx="1955043" cy="977521"/>
      </dsp:txXfrm>
    </dsp:sp>
    <dsp:sp modelId="{88A1D0EA-4D6F-4029-9BAC-A667D13AA348}">
      <dsp:nvSpPr>
        <dsp:cNvPr id="0" name=""/>
        <dsp:cNvSpPr/>
      </dsp:nvSpPr>
      <dsp:spPr>
        <a:xfrm>
          <a:off x="3054539" y="4354412"/>
          <a:ext cx="1955043" cy="977521"/>
        </a:xfrm>
        <a:prstGeom prst="rect">
          <a:avLst/>
        </a:prstGeom>
        <a:gradFill rotWithShape="0">
          <a:gsLst>
            <a:gs pos="0">
              <a:schemeClr val="accent4">
                <a:hueOff val="0"/>
                <a:satOff val="0"/>
                <a:lumOff val="0"/>
                <a:alphaOff val="0"/>
                <a:shade val="63000"/>
              </a:schemeClr>
            </a:gs>
            <a:gs pos="30000">
              <a:schemeClr val="accent4">
                <a:hueOff val="0"/>
                <a:satOff val="0"/>
                <a:lumOff val="0"/>
                <a:alphaOff val="0"/>
                <a:shade val="90000"/>
                <a:satMod val="110000"/>
              </a:schemeClr>
            </a:gs>
            <a:gs pos="45000">
              <a:schemeClr val="accent4">
                <a:hueOff val="0"/>
                <a:satOff val="0"/>
                <a:lumOff val="0"/>
                <a:alphaOff val="0"/>
                <a:shade val="100000"/>
                <a:satMod val="118000"/>
              </a:schemeClr>
            </a:gs>
            <a:gs pos="55000">
              <a:schemeClr val="accent4">
                <a:hueOff val="0"/>
                <a:satOff val="0"/>
                <a:lumOff val="0"/>
                <a:alphaOff val="0"/>
                <a:shade val="100000"/>
                <a:satMod val="118000"/>
              </a:schemeClr>
            </a:gs>
            <a:gs pos="73000">
              <a:schemeClr val="accent4">
                <a:hueOff val="0"/>
                <a:satOff val="0"/>
                <a:lumOff val="0"/>
                <a:alphaOff val="0"/>
                <a:shade val="90000"/>
                <a:satMod val="110000"/>
              </a:schemeClr>
            </a:gs>
            <a:gs pos="100000">
              <a:schemeClr val="accent4">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en-US" sz="3300" kern="1200" dirty="0"/>
            <a:t>STAFF</a:t>
          </a:r>
        </a:p>
      </dsp:txBody>
      <dsp:txXfrm>
        <a:off x="3054539" y="4354412"/>
        <a:ext cx="1955043" cy="9775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50059-604B-FC4D-94DF-F480351C8769}">
      <dsp:nvSpPr>
        <dsp:cNvPr id="0" name=""/>
        <dsp:cNvSpPr/>
      </dsp:nvSpPr>
      <dsp:spPr>
        <a:xfrm>
          <a:off x="2617827" y="1615"/>
          <a:ext cx="2445305" cy="1222652"/>
        </a:xfrm>
        <a:prstGeom prst="roundRect">
          <a:avLst>
            <a:gd name="adj" fmla="val 10000"/>
          </a:avLst>
        </a:prstGeom>
        <a:gradFill rotWithShape="0">
          <a:gsLst>
            <a:gs pos="0">
              <a:schemeClr val="accent1">
                <a:shade val="80000"/>
                <a:hueOff val="0"/>
                <a:satOff val="0"/>
                <a:lumOff val="0"/>
                <a:alphaOff val="0"/>
                <a:shade val="63000"/>
              </a:schemeClr>
            </a:gs>
            <a:gs pos="30000">
              <a:schemeClr val="accent1">
                <a:shade val="80000"/>
                <a:hueOff val="0"/>
                <a:satOff val="0"/>
                <a:lumOff val="0"/>
                <a:alphaOff val="0"/>
                <a:shade val="90000"/>
                <a:satMod val="110000"/>
              </a:schemeClr>
            </a:gs>
            <a:gs pos="45000">
              <a:schemeClr val="accent1">
                <a:shade val="80000"/>
                <a:hueOff val="0"/>
                <a:satOff val="0"/>
                <a:lumOff val="0"/>
                <a:alphaOff val="0"/>
                <a:shade val="100000"/>
                <a:satMod val="118000"/>
              </a:schemeClr>
            </a:gs>
            <a:gs pos="55000">
              <a:schemeClr val="accent1">
                <a:shade val="80000"/>
                <a:hueOff val="0"/>
                <a:satOff val="0"/>
                <a:lumOff val="0"/>
                <a:alphaOff val="0"/>
                <a:shade val="100000"/>
                <a:satMod val="118000"/>
              </a:schemeClr>
            </a:gs>
            <a:gs pos="73000">
              <a:schemeClr val="accent1">
                <a:shade val="80000"/>
                <a:hueOff val="0"/>
                <a:satOff val="0"/>
                <a:lumOff val="0"/>
                <a:alphaOff val="0"/>
                <a:shade val="90000"/>
                <a:satMod val="110000"/>
              </a:schemeClr>
            </a:gs>
            <a:gs pos="100000">
              <a:schemeClr val="accent1">
                <a:shade val="8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 Link with Owners</a:t>
          </a:r>
        </a:p>
      </dsp:txBody>
      <dsp:txXfrm>
        <a:off x="2653637" y="37425"/>
        <a:ext cx="2373685" cy="1151032"/>
      </dsp:txXfrm>
    </dsp:sp>
    <dsp:sp modelId="{199A47A1-FDE9-414A-94F9-8E4EF1CD4008}">
      <dsp:nvSpPr>
        <dsp:cNvPr id="0" name=""/>
        <dsp:cNvSpPr/>
      </dsp:nvSpPr>
      <dsp:spPr>
        <a:xfrm rot="3600000">
          <a:off x="4212641" y="2148235"/>
          <a:ext cx="1275545" cy="427928"/>
        </a:xfrm>
        <a:prstGeom prst="leftRightArrow">
          <a:avLst>
            <a:gd name="adj1" fmla="val 60000"/>
            <a:gd name="adj2" fmla="val 50000"/>
          </a:avLst>
        </a:prstGeom>
        <a:gradFill rotWithShape="0">
          <a:gsLst>
            <a:gs pos="0">
              <a:schemeClr val="accent1">
                <a:shade val="90000"/>
                <a:hueOff val="0"/>
                <a:satOff val="0"/>
                <a:lumOff val="0"/>
                <a:alphaOff val="0"/>
                <a:shade val="63000"/>
              </a:schemeClr>
            </a:gs>
            <a:gs pos="30000">
              <a:schemeClr val="accent1">
                <a:shade val="90000"/>
                <a:hueOff val="0"/>
                <a:satOff val="0"/>
                <a:lumOff val="0"/>
                <a:alphaOff val="0"/>
                <a:shade val="90000"/>
                <a:satMod val="110000"/>
              </a:schemeClr>
            </a:gs>
            <a:gs pos="45000">
              <a:schemeClr val="accent1">
                <a:shade val="90000"/>
                <a:hueOff val="0"/>
                <a:satOff val="0"/>
                <a:lumOff val="0"/>
                <a:alphaOff val="0"/>
                <a:shade val="100000"/>
                <a:satMod val="118000"/>
              </a:schemeClr>
            </a:gs>
            <a:gs pos="55000">
              <a:schemeClr val="accent1">
                <a:shade val="90000"/>
                <a:hueOff val="0"/>
                <a:satOff val="0"/>
                <a:lumOff val="0"/>
                <a:alphaOff val="0"/>
                <a:shade val="100000"/>
                <a:satMod val="118000"/>
              </a:schemeClr>
            </a:gs>
            <a:gs pos="73000">
              <a:schemeClr val="accent1">
                <a:shade val="90000"/>
                <a:hueOff val="0"/>
                <a:satOff val="0"/>
                <a:lumOff val="0"/>
                <a:alphaOff val="0"/>
                <a:shade val="90000"/>
                <a:satMod val="110000"/>
              </a:schemeClr>
            </a:gs>
            <a:gs pos="100000">
              <a:schemeClr val="accent1">
                <a:shade val="9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4341019" y="2233821"/>
        <a:ext cx="1018789" cy="256756"/>
      </dsp:txXfrm>
    </dsp:sp>
    <dsp:sp modelId="{521402A9-60F7-9045-B30E-6D13FF6F857C}">
      <dsp:nvSpPr>
        <dsp:cNvPr id="0" name=""/>
        <dsp:cNvSpPr/>
      </dsp:nvSpPr>
      <dsp:spPr>
        <a:xfrm>
          <a:off x="4637696" y="3500131"/>
          <a:ext cx="2445305" cy="1222652"/>
        </a:xfrm>
        <a:prstGeom prst="roundRect">
          <a:avLst>
            <a:gd name="adj" fmla="val 10000"/>
          </a:avLst>
        </a:prstGeom>
        <a:gradFill rotWithShape="0">
          <a:gsLst>
            <a:gs pos="0">
              <a:schemeClr val="accent1">
                <a:shade val="80000"/>
                <a:hueOff val="94302"/>
                <a:satOff val="-7509"/>
                <a:lumOff val="15640"/>
                <a:alphaOff val="0"/>
                <a:shade val="63000"/>
              </a:schemeClr>
            </a:gs>
            <a:gs pos="30000">
              <a:schemeClr val="accent1">
                <a:shade val="80000"/>
                <a:hueOff val="94302"/>
                <a:satOff val="-7509"/>
                <a:lumOff val="15640"/>
                <a:alphaOff val="0"/>
                <a:shade val="90000"/>
                <a:satMod val="110000"/>
              </a:schemeClr>
            </a:gs>
            <a:gs pos="45000">
              <a:schemeClr val="accent1">
                <a:shade val="80000"/>
                <a:hueOff val="94302"/>
                <a:satOff val="-7509"/>
                <a:lumOff val="15640"/>
                <a:alphaOff val="0"/>
                <a:shade val="100000"/>
                <a:satMod val="118000"/>
              </a:schemeClr>
            </a:gs>
            <a:gs pos="55000">
              <a:schemeClr val="accent1">
                <a:shade val="80000"/>
                <a:hueOff val="94302"/>
                <a:satOff val="-7509"/>
                <a:lumOff val="15640"/>
                <a:alphaOff val="0"/>
                <a:shade val="100000"/>
                <a:satMod val="118000"/>
              </a:schemeClr>
            </a:gs>
            <a:gs pos="73000">
              <a:schemeClr val="accent1">
                <a:shade val="80000"/>
                <a:hueOff val="94302"/>
                <a:satOff val="-7509"/>
                <a:lumOff val="15640"/>
                <a:alphaOff val="0"/>
                <a:shade val="90000"/>
                <a:satMod val="110000"/>
              </a:schemeClr>
            </a:gs>
            <a:gs pos="100000">
              <a:schemeClr val="accent1">
                <a:shade val="80000"/>
                <a:hueOff val="94302"/>
                <a:satOff val="-7509"/>
                <a:lumOff val="15640"/>
                <a:alphaOff val="0"/>
                <a:shade val="63000"/>
              </a:schemeClr>
            </a:gs>
          </a:gsLst>
          <a:lin ang="950000" scaled="1"/>
        </a:gradFill>
        <a:ln>
          <a:noFill/>
        </a:ln>
        <a:effectLst>
          <a:outerShdw blurRad="50800" dist="430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 Write Policies</a:t>
          </a:r>
        </a:p>
      </dsp:txBody>
      <dsp:txXfrm>
        <a:off x="4673506" y="3535941"/>
        <a:ext cx="2373685" cy="1151032"/>
      </dsp:txXfrm>
    </dsp:sp>
    <dsp:sp modelId="{6F607086-B98C-E844-A968-FE9612F6EB58}">
      <dsp:nvSpPr>
        <dsp:cNvPr id="0" name=""/>
        <dsp:cNvSpPr/>
      </dsp:nvSpPr>
      <dsp:spPr>
        <a:xfrm rot="10800000">
          <a:off x="3202707" y="3897493"/>
          <a:ext cx="1275545" cy="427928"/>
        </a:xfrm>
        <a:prstGeom prst="leftRightArrow">
          <a:avLst>
            <a:gd name="adj1" fmla="val 60000"/>
            <a:gd name="adj2" fmla="val 50000"/>
          </a:avLst>
        </a:prstGeom>
        <a:gradFill rotWithShape="0">
          <a:gsLst>
            <a:gs pos="0">
              <a:schemeClr val="accent1">
                <a:shade val="90000"/>
                <a:hueOff val="94385"/>
                <a:satOff val="-7415"/>
                <a:lumOff val="14633"/>
                <a:alphaOff val="0"/>
                <a:shade val="63000"/>
              </a:schemeClr>
            </a:gs>
            <a:gs pos="30000">
              <a:schemeClr val="accent1">
                <a:shade val="90000"/>
                <a:hueOff val="94385"/>
                <a:satOff val="-7415"/>
                <a:lumOff val="14633"/>
                <a:alphaOff val="0"/>
                <a:shade val="90000"/>
                <a:satMod val="110000"/>
              </a:schemeClr>
            </a:gs>
            <a:gs pos="45000">
              <a:schemeClr val="accent1">
                <a:shade val="90000"/>
                <a:hueOff val="94385"/>
                <a:satOff val="-7415"/>
                <a:lumOff val="14633"/>
                <a:alphaOff val="0"/>
                <a:shade val="100000"/>
                <a:satMod val="118000"/>
              </a:schemeClr>
            </a:gs>
            <a:gs pos="55000">
              <a:schemeClr val="accent1">
                <a:shade val="90000"/>
                <a:hueOff val="94385"/>
                <a:satOff val="-7415"/>
                <a:lumOff val="14633"/>
                <a:alphaOff val="0"/>
                <a:shade val="100000"/>
                <a:satMod val="118000"/>
              </a:schemeClr>
            </a:gs>
            <a:gs pos="73000">
              <a:schemeClr val="accent1">
                <a:shade val="90000"/>
                <a:hueOff val="94385"/>
                <a:satOff val="-7415"/>
                <a:lumOff val="14633"/>
                <a:alphaOff val="0"/>
                <a:shade val="90000"/>
                <a:satMod val="110000"/>
              </a:schemeClr>
            </a:gs>
            <a:gs pos="100000">
              <a:schemeClr val="accent1">
                <a:shade val="90000"/>
                <a:hueOff val="94385"/>
                <a:satOff val="-7415"/>
                <a:lumOff val="14633"/>
                <a:alphaOff val="0"/>
                <a:shade val="63000"/>
              </a:schemeClr>
            </a:gs>
          </a:gsLst>
          <a:lin ang="950000" scaled="1"/>
        </a:gradFill>
        <a:ln>
          <a:noFill/>
        </a:ln>
        <a:effectLst>
          <a:outerShdw blurRad="50800" dist="430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3331085" y="3983079"/>
        <a:ext cx="1018789" cy="256756"/>
      </dsp:txXfrm>
    </dsp:sp>
    <dsp:sp modelId="{EAE07061-EC0B-4440-A574-6F022E2348FB}">
      <dsp:nvSpPr>
        <dsp:cNvPr id="0" name=""/>
        <dsp:cNvSpPr/>
      </dsp:nvSpPr>
      <dsp:spPr>
        <a:xfrm>
          <a:off x="597958" y="3500131"/>
          <a:ext cx="2445305" cy="1222652"/>
        </a:xfrm>
        <a:prstGeom prst="roundRect">
          <a:avLst>
            <a:gd name="adj" fmla="val 10000"/>
          </a:avLst>
        </a:prstGeom>
        <a:gradFill rotWithShape="0">
          <a:gsLst>
            <a:gs pos="0">
              <a:schemeClr val="accent1">
                <a:shade val="80000"/>
                <a:hueOff val="188604"/>
                <a:satOff val="-15019"/>
                <a:lumOff val="31280"/>
                <a:alphaOff val="0"/>
                <a:shade val="63000"/>
              </a:schemeClr>
            </a:gs>
            <a:gs pos="30000">
              <a:schemeClr val="accent1">
                <a:shade val="80000"/>
                <a:hueOff val="188604"/>
                <a:satOff val="-15019"/>
                <a:lumOff val="31280"/>
                <a:alphaOff val="0"/>
                <a:shade val="90000"/>
                <a:satMod val="110000"/>
              </a:schemeClr>
            </a:gs>
            <a:gs pos="45000">
              <a:schemeClr val="accent1">
                <a:shade val="80000"/>
                <a:hueOff val="188604"/>
                <a:satOff val="-15019"/>
                <a:lumOff val="31280"/>
                <a:alphaOff val="0"/>
                <a:shade val="100000"/>
                <a:satMod val="118000"/>
              </a:schemeClr>
            </a:gs>
            <a:gs pos="55000">
              <a:schemeClr val="accent1">
                <a:shade val="80000"/>
                <a:hueOff val="188604"/>
                <a:satOff val="-15019"/>
                <a:lumOff val="31280"/>
                <a:alphaOff val="0"/>
                <a:shade val="100000"/>
                <a:satMod val="118000"/>
              </a:schemeClr>
            </a:gs>
            <a:gs pos="73000">
              <a:schemeClr val="accent1">
                <a:shade val="80000"/>
                <a:hueOff val="188604"/>
                <a:satOff val="-15019"/>
                <a:lumOff val="31280"/>
                <a:alphaOff val="0"/>
                <a:shade val="90000"/>
                <a:satMod val="110000"/>
              </a:schemeClr>
            </a:gs>
            <a:gs pos="100000">
              <a:schemeClr val="accent1">
                <a:shade val="80000"/>
                <a:hueOff val="188604"/>
                <a:satOff val="-15019"/>
                <a:lumOff val="31280"/>
                <a:alphaOff val="0"/>
                <a:shade val="63000"/>
              </a:schemeClr>
            </a:gs>
          </a:gsLst>
          <a:lin ang="950000" scaled="1"/>
        </a:gradFill>
        <a:ln>
          <a:noFill/>
        </a:ln>
        <a:effectLst>
          <a:outerShdw blurRad="50800" dist="430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 Monitor Outcomes (CEO)</a:t>
          </a:r>
        </a:p>
      </dsp:txBody>
      <dsp:txXfrm>
        <a:off x="633768" y="3535941"/>
        <a:ext cx="2373685" cy="1151032"/>
      </dsp:txXfrm>
    </dsp:sp>
    <dsp:sp modelId="{79839EE9-8D4A-C849-AB5D-519CE790EE87}">
      <dsp:nvSpPr>
        <dsp:cNvPr id="0" name=""/>
        <dsp:cNvSpPr/>
      </dsp:nvSpPr>
      <dsp:spPr>
        <a:xfrm rot="18000000">
          <a:off x="2192772" y="2148235"/>
          <a:ext cx="1275545" cy="427928"/>
        </a:xfrm>
        <a:prstGeom prst="leftRightArrow">
          <a:avLst>
            <a:gd name="adj1" fmla="val 60000"/>
            <a:gd name="adj2" fmla="val 50000"/>
          </a:avLst>
        </a:prstGeom>
        <a:gradFill rotWithShape="0">
          <a:gsLst>
            <a:gs pos="0">
              <a:schemeClr val="accent1">
                <a:shade val="90000"/>
                <a:hueOff val="188770"/>
                <a:satOff val="-14830"/>
                <a:lumOff val="29266"/>
                <a:alphaOff val="0"/>
                <a:shade val="63000"/>
              </a:schemeClr>
            </a:gs>
            <a:gs pos="30000">
              <a:schemeClr val="accent1">
                <a:shade val="90000"/>
                <a:hueOff val="188770"/>
                <a:satOff val="-14830"/>
                <a:lumOff val="29266"/>
                <a:alphaOff val="0"/>
                <a:shade val="90000"/>
                <a:satMod val="110000"/>
              </a:schemeClr>
            </a:gs>
            <a:gs pos="45000">
              <a:schemeClr val="accent1">
                <a:shade val="90000"/>
                <a:hueOff val="188770"/>
                <a:satOff val="-14830"/>
                <a:lumOff val="29266"/>
                <a:alphaOff val="0"/>
                <a:shade val="100000"/>
                <a:satMod val="118000"/>
              </a:schemeClr>
            </a:gs>
            <a:gs pos="55000">
              <a:schemeClr val="accent1">
                <a:shade val="90000"/>
                <a:hueOff val="188770"/>
                <a:satOff val="-14830"/>
                <a:lumOff val="29266"/>
                <a:alphaOff val="0"/>
                <a:shade val="100000"/>
                <a:satMod val="118000"/>
              </a:schemeClr>
            </a:gs>
            <a:gs pos="73000">
              <a:schemeClr val="accent1">
                <a:shade val="90000"/>
                <a:hueOff val="188770"/>
                <a:satOff val="-14830"/>
                <a:lumOff val="29266"/>
                <a:alphaOff val="0"/>
                <a:shade val="90000"/>
                <a:satMod val="110000"/>
              </a:schemeClr>
            </a:gs>
            <a:gs pos="100000">
              <a:schemeClr val="accent1">
                <a:shade val="90000"/>
                <a:hueOff val="188770"/>
                <a:satOff val="-14830"/>
                <a:lumOff val="29266"/>
                <a:alphaOff val="0"/>
                <a:shade val="63000"/>
              </a:schemeClr>
            </a:gs>
          </a:gsLst>
          <a:lin ang="950000" scaled="1"/>
        </a:gradFill>
        <a:ln>
          <a:noFill/>
        </a:ln>
        <a:effectLst>
          <a:outerShdw blurRad="50800" dist="43000" dir="5400000" rotWithShape="0">
            <a:srgbClr val="000000">
              <a:alpha val="4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2321150" y="2233821"/>
        <a:ext cx="1018789" cy="25675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69745"/>
          </a:xfrm>
          <a:prstGeom prst="rect">
            <a:avLst/>
          </a:prstGeom>
        </p:spPr>
        <p:txBody>
          <a:bodyPr vert="horz" lIns="92464" tIns="46232" rIns="92464" bIns="46232" rtlCol="0"/>
          <a:lstStyle>
            <a:lvl1pPr algn="l">
              <a:defRPr sz="1200"/>
            </a:lvl1pPr>
          </a:lstStyle>
          <a:p>
            <a:endParaRPr lang="en-US"/>
          </a:p>
        </p:txBody>
      </p:sp>
      <p:sp>
        <p:nvSpPr>
          <p:cNvPr id="3" name="Date Placeholder 2"/>
          <p:cNvSpPr>
            <a:spLocks noGrp="1"/>
          </p:cNvSpPr>
          <p:nvPr>
            <p:ph type="dt" sz="quarter" idx="1"/>
          </p:nvPr>
        </p:nvSpPr>
        <p:spPr>
          <a:xfrm>
            <a:off x="4022485" y="0"/>
            <a:ext cx="3078383" cy="469745"/>
          </a:xfrm>
          <a:prstGeom prst="rect">
            <a:avLst/>
          </a:prstGeom>
        </p:spPr>
        <p:txBody>
          <a:bodyPr vert="horz" lIns="92464" tIns="46232" rIns="92464" bIns="46232" rtlCol="0"/>
          <a:lstStyle>
            <a:lvl1pPr algn="r">
              <a:defRPr sz="1200"/>
            </a:lvl1pPr>
          </a:lstStyle>
          <a:p>
            <a:fld id="{08725B56-0775-43F0-85B9-F30BBB36E3BF}" type="datetimeFigureOut">
              <a:rPr lang="en-US" smtClean="0"/>
              <a:t>1/8/2023</a:t>
            </a:fld>
            <a:endParaRPr lang="en-US"/>
          </a:p>
        </p:txBody>
      </p:sp>
      <p:sp>
        <p:nvSpPr>
          <p:cNvPr id="4" name="Footer Placeholder 3"/>
          <p:cNvSpPr>
            <a:spLocks noGrp="1"/>
          </p:cNvSpPr>
          <p:nvPr>
            <p:ph type="ftr" sz="quarter" idx="2"/>
          </p:nvPr>
        </p:nvSpPr>
        <p:spPr>
          <a:xfrm>
            <a:off x="0" y="8917127"/>
            <a:ext cx="3078383" cy="469745"/>
          </a:xfrm>
          <a:prstGeom prst="rect">
            <a:avLst/>
          </a:prstGeom>
        </p:spPr>
        <p:txBody>
          <a:bodyPr vert="horz" lIns="92464" tIns="46232" rIns="92464" bIns="46232" rtlCol="0" anchor="b"/>
          <a:lstStyle>
            <a:lvl1pPr algn="l">
              <a:defRPr sz="1200"/>
            </a:lvl1pPr>
          </a:lstStyle>
          <a:p>
            <a:endParaRPr lang="en-US"/>
          </a:p>
        </p:txBody>
      </p:sp>
      <p:sp>
        <p:nvSpPr>
          <p:cNvPr id="5" name="Slide Number Placeholder 4"/>
          <p:cNvSpPr>
            <a:spLocks noGrp="1"/>
          </p:cNvSpPr>
          <p:nvPr>
            <p:ph type="sldNum" sz="quarter" idx="3"/>
          </p:nvPr>
        </p:nvSpPr>
        <p:spPr>
          <a:xfrm>
            <a:off x="4022485" y="8917127"/>
            <a:ext cx="3078383" cy="469745"/>
          </a:xfrm>
          <a:prstGeom prst="rect">
            <a:avLst/>
          </a:prstGeom>
        </p:spPr>
        <p:txBody>
          <a:bodyPr vert="horz" lIns="92464" tIns="46232" rIns="92464" bIns="46232" rtlCol="0" anchor="b"/>
          <a:lstStyle>
            <a:lvl1pPr algn="r">
              <a:defRPr sz="1200"/>
            </a:lvl1pPr>
          </a:lstStyle>
          <a:p>
            <a:fld id="{9626BD77-1DD2-4EB5-B9F0-A999C71A6399}" type="slidenum">
              <a:rPr lang="en-US" smtClean="0"/>
              <a:t>‹#›</a:t>
            </a:fld>
            <a:endParaRPr lang="en-US"/>
          </a:p>
        </p:txBody>
      </p:sp>
    </p:spTree>
    <p:extLst>
      <p:ext uri="{BB962C8B-B14F-4D97-AF65-F5344CB8AC3E}">
        <p14:creationId xmlns:p14="http://schemas.microsoft.com/office/powerpoint/2010/main" val="5316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69745"/>
          </a:xfrm>
          <a:prstGeom prst="rect">
            <a:avLst/>
          </a:prstGeom>
        </p:spPr>
        <p:txBody>
          <a:bodyPr vert="horz" lIns="92464" tIns="46232" rIns="92464" bIns="46232" rtlCol="0"/>
          <a:lstStyle>
            <a:lvl1pPr algn="l">
              <a:defRPr sz="1200"/>
            </a:lvl1pPr>
          </a:lstStyle>
          <a:p>
            <a:endParaRPr lang="en-US"/>
          </a:p>
        </p:txBody>
      </p:sp>
      <p:sp>
        <p:nvSpPr>
          <p:cNvPr id="3" name="Date Placeholder 2"/>
          <p:cNvSpPr>
            <a:spLocks noGrp="1"/>
          </p:cNvSpPr>
          <p:nvPr>
            <p:ph type="dt" idx="1"/>
          </p:nvPr>
        </p:nvSpPr>
        <p:spPr>
          <a:xfrm>
            <a:off x="4022485" y="0"/>
            <a:ext cx="3078383" cy="469745"/>
          </a:xfrm>
          <a:prstGeom prst="rect">
            <a:avLst/>
          </a:prstGeom>
        </p:spPr>
        <p:txBody>
          <a:bodyPr vert="horz" lIns="92464" tIns="46232" rIns="92464" bIns="46232" rtlCol="0"/>
          <a:lstStyle>
            <a:lvl1pPr algn="r">
              <a:defRPr sz="1200"/>
            </a:lvl1pPr>
          </a:lstStyle>
          <a:p>
            <a:fld id="{7AC43ACB-5EAF-4B63-816D-3E14B45176B4}" type="datetimeFigureOut">
              <a:rPr lang="en-US" smtClean="0"/>
              <a:t>1/7/2023</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2464" tIns="46232" rIns="92464" bIns="46232" rtlCol="0" anchor="ctr"/>
          <a:lstStyle/>
          <a:p>
            <a:endParaRPr lang="en-US"/>
          </a:p>
        </p:txBody>
      </p:sp>
      <p:sp>
        <p:nvSpPr>
          <p:cNvPr id="5" name="Notes Placeholder 4"/>
          <p:cNvSpPr>
            <a:spLocks noGrp="1"/>
          </p:cNvSpPr>
          <p:nvPr>
            <p:ph type="body" sz="quarter" idx="3"/>
          </p:nvPr>
        </p:nvSpPr>
        <p:spPr>
          <a:xfrm>
            <a:off x="710891" y="4460167"/>
            <a:ext cx="5680693" cy="4224494"/>
          </a:xfrm>
          <a:prstGeom prst="rect">
            <a:avLst/>
          </a:prstGeom>
        </p:spPr>
        <p:txBody>
          <a:bodyPr vert="horz" lIns="92464" tIns="46232" rIns="92464" bIns="4623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127"/>
            <a:ext cx="3078383" cy="469745"/>
          </a:xfrm>
          <a:prstGeom prst="rect">
            <a:avLst/>
          </a:prstGeom>
        </p:spPr>
        <p:txBody>
          <a:bodyPr vert="horz" lIns="92464" tIns="46232" rIns="92464" bIns="46232" rtlCol="0" anchor="b"/>
          <a:lstStyle>
            <a:lvl1pPr algn="l">
              <a:defRPr sz="1200"/>
            </a:lvl1pPr>
          </a:lstStyle>
          <a:p>
            <a:endParaRPr lang="en-US"/>
          </a:p>
        </p:txBody>
      </p:sp>
      <p:sp>
        <p:nvSpPr>
          <p:cNvPr id="7" name="Slide Number Placeholder 6"/>
          <p:cNvSpPr>
            <a:spLocks noGrp="1"/>
          </p:cNvSpPr>
          <p:nvPr>
            <p:ph type="sldNum" sz="quarter" idx="5"/>
          </p:nvPr>
        </p:nvSpPr>
        <p:spPr>
          <a:xfrm>
            <a:off x="4022485" y="8917127"/>
            <a:ext cx="3078383" cy="469745"/>
          </a:xfrm>
          <a:prstGeom prst="rect">
            <a:avLst/>
          </a:prstGeom>
        </p:spPr>
        <p:txBody>
          <a:bodyPr vert="horz" lIns="92464" tIns="46232" rIns="92464" bIns="46232" rtlCol="0" anchor="b"/>
          <a:lstStyle>
            <a:lvl1pPr algn="r">
              <a:defRPr sz="1200"/>
            </a:lvl1pPr>
          </a:lstStyle>
          <a:p>
            <a:fld id="{71463030-8AE0-40E6-9FCF-7604BE8A3BD1}" type="slidenum">
              <a:rPr lang="en-US" smtClean="0"/>
              <a:t>‹#›</a:t>
            </a:fld>
            <a:endParaRPr lang="en-US"/>
          </a:p>
        </p:txBody>
      </p:sp>
    </p:spTree>
    <p:extLst>
      <p:ext uri="{BB962C8B-B14F-4D97-AF65-F5344CB8AC3E}">
        <p14:creationId xmlns:p14="http://schemas.microsoft.com/office/powerpoint/2010/main" val="448606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1463030-8AE0-40E6-9FCF-7604BE8A3BD1}" type="slidenum">
              <a:rPr lang="en-US" smtClean="0"/>
              <a:t>1</a:t>
            </a:fld>
            <a:endParaRPr lang="en-US"/>
          </a:p>
        </p:txBody>
      </p:sp>
    </p:spTree>
    <p:extLst>
      <p:ext uri="{BB962C8B-B14F-4D97-AF65-F5344CB8AC3E}">
        <p14:creationId xmlns:p14="http://schemas.microsoft.com/office/powerpoint/2010/main" val="2785184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24641">
              <a:defRPr/>
            </a:pPr>
            <a:fld id="{007242D7-935C-444B-BF68-4099180B46F3}" type="slidenum">
              <a:rPr lang="en-US">
                <a:solidFill>
                  <a:prstClr val="black"/>
                </a:solidFill>
                <a:latin typeface="Calibri"/>
              </a:rPr>
              <a:pPr defTabSz="924641">
                <a:defRPr/>
              </a:pPr>
              <a:t>2</a:t>
            </a:fld>
            <a:endParaRPr lang="en-US">
              <a:solidFill>
                <a:prstClr val="black"/>
              </a:solidFill>
              <a:latin typeface="Calibri"/>
            </a:endParaRPr>
          </a:p>
        </p:txBody>
      </p:sp>
      <p:sp>
        <p:nvSpPr>
          <p:cNvPr id="5" name="Footer Placeholder 4"/>
          <p:cNvSpPr>
            <a:spLocks noGrp="1"/>
          </p:cNvSpPr>
          <p:nvPr>
            <p:ph type="ftr" sz="quarter" idx="11"/>
          </p:nvPr>
        </p:nvSpPr>
        <p:spPr/>
        <p:txBody>
          <a:bodyPr/>
          <a:lstStyle/>
          <a:p>
            <a:pPr defTabSz="924641">
              <a:defRPr/>
            </a:pPr>
            <a:endParaRPr lang="en-US">
              <a:solidFill>
                <a:prstClr val="black"/>
              </a:solidFill>
              <a:latin typeface="Calibri"/>
            </a:endParaRPr>
          </a:p>
        </p:txBody>
      </p:sp>
    </p:spTree>
    <p:extLst>
      <p:ext uri="{BB962C8B-B14F-4D97-AF65-F5344CB8AC3E}">
        <p14:creationId xmlns:p14="http://schemas.microsoft.com/office/powerpoint/2010/main" val="2980343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463030-8AE0-40E6-9FCF-7604BE8A3BD1}" type="slidenum">
              <a:rPr lang="en-US" smtClean="0"/>
              <a:t>3</a:t>
            </a:fld>
            <a:endParaRPr lang="en-US"/>
          </a:p>
        </p:txBody>
      </p:sp>
    </p:spTree>
    <p:extLst>
      <p:ext uri="{BB962C8B-B14F-4D97-AF65-F5344CB8AC3E}">
        <p14:creationId xmlns:p14="http://schemas.microsoft.com/office/powerpoint/2010/main" val="111230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I add notes can I see them</a:t>
            </a:r>
          </a:p>
        </p:txBody>
      </p:sp>
      <p:sp>
        <p:nvSpPr>
          <p:cNvPr id="4" name="Slide Number Placeholder 3"/>
          <p:cNvSpPr>
            <a:spLocks noGrp="1"/>
          </p:cNvSpPr>
          <p:nvPr>
            <p:ph type="sldNum" sz="quarter" idx="10"/>
          </p:nvPr>
        </p:nvSpPr>
        <p:spPr/>
        <p:txBody>
          <a:bodyPr/>
          <a:lstStyle/>
          <a:p>
            <a:fld id="{71463030-8AE0-40E6-9FCF-7604BE8A3BD1}" type="slidenum">
              <a:rPr lang="en-US" smtClean="0"/>
              <a:t>5</a:t>
            </a:fld>
            <a:endParaRPr lang="en-US"/>
          </a:p>
        </p:txBody>
      </p:sp>
    </p:spTree>
    <p:extLst>
      <p:ext uri="{BB962C8B-B14F-4D97-AF65-F5344CB8AC3E}">
        <p14:creationId xmlns:p14="http://schemas.microsoft.com/office/powerpoint/2010/main" val="2414856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E318D809-3F07-491C-B50C-4BA88C97AAC2}" type="datetimeFigureOut">
              <a:rPr lang="en-US" smtClean="0"/>
              <a:t>1/7/2023</a:t>
            </a:fld>
            <a:endParaRPr lang="en-US"/>
          </a:p>
        </p:txBody>
      </p:sp>
      <p:sp>
        <p:nvSpPr>
          <p:cNvPr id="23" name="Slide Number Placeholder 22"/>
          <p:cNvSpPr>
            <a:spLocks noGrp="1"/>
          </p:cNvSpPr>
          <p:nvPr>
            <p:ph type="sldNum" sz="quarter" idx="11"/>
          </p:nvPr>
        </p:nvSpPr>
        <p:spPr/>
        <p:txBody>
          <a:bodyPr/>
          <a:lstStyle/>
          <a:p>
            <a:fld id="{FC6E7636-F836-4A4A-9C9F-260DEADDF7E3}"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18D809-3F07-491C-B50C-4BA88C97AAC2}" type="datetimeFigureOut">
              <a:rPr lang="en-US" smtClean="0"/>
              <a:t>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E7636-F836-4A4A-9C9F-260DEADDF7E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18D809-3F07-491C-B50C-4BA88C97AAC2}" type="datetimeFigureOut">
              <a:rPr lang="en-US" smtClean="0"/>
              <a:t>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E7636-F836-4A4A-9C9F-260DEADDF7E3}"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11/21/17</a:t>
            </a:r>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237E620D-C668-4819-9A08-2A4DBCF59EA7}" type="slidenum">
              <a:rPr lang="en-US" smtClean="0"/>
              <a:pPr/>
              <a:t>‹#›</a:t>
            </a:fld>
            <a:endParaRPr lang="en-US"/>
          </a:p>
        </p:txBody>
      </p:sp>
    </p:spTree>
    <p:extLst>
      <p:ext uri="{BB962C8B-B14F-4D97-AF65-F5344CB8AC3E}">
        <p14:creationId xmlns:p14="http://schemas.microsoft.com/office/powerpoint/2010/main" val="56995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p:cNvSpPr>
            <a:spLocks noGrp="1"/>
          </p:cNvSpPr>
          <p:nvPr>
            <p:ph type="dt" sz="half" idx="14"/>
          </p:nvPr>
        </p:nvSpPr>
        <p:spPr/>
        <p:txBody>
          <a:bodyPr/>
          <a:lstStyle/>
          <a:p>
            <a:fld id="{E318D809-3F07-491C-B50C-4BA88C97AAC2}" type="datetimeFigureOut">
              <a:rPr lang="en-US" smtClean="0"/>
              <a:t>1/7/2023</a:t>
            </a:fld>
            <a:endParaRPr lang="en-US"/>
          </a:p>
        </p:txBody>
      </p:sp>
      <p:sp>
        <p:nvSpPr>
          <p:cNvPr id="19" name="Slide Number Placeholder 18"/>
          <p:cNvSpPr>
            <a:spLocks noGrp="1"/>
          </p:cNvSpPr>
          <p:nvPr>
            <p:ph type="sldNum" sz="quarter" idx="15"/>
          </p:nvPr>
        </p:nvSpPr>
        <p:spPr/>
        <p:txBody>
          <a:bodyPr/>
          <a:lstStyle/>
          <a:p>
            <a:fld id="{FC6E7636-F836-4A4A-9C9F-260DEADDF7E3}"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6" name="Date Placeholder 15"/>
          <p:cNvSpPr>
            <a:spLocks noGrp="1"/>
          </p:cNvSpPr>
          <p:nvPr>
            <p:ph type="dt" sz="half" idx="10"/>
          </p:nvPr>
        </p:nvSpPr>
        <p:spPr/>
        <p:txBody>
          <a:bodyPr/>
          <a:lstStyle/>
          <a:p>
            <a:fld id="{E318D809-3F07-491C-B50C-4BA88C97AAC2}" type="datetimeFigureOut">
              <a:rPr lang="en-US" smtClean="0"/>
              <a:t>1/7/2023</a:t>
            </a:fld>
            <a:endParaRPr lang="en-US"/>
          </a:p>
        </p:txBody>
      </p:sp>
      <p:sp>
        <p:nvSpPr>
          <p:cNvPr id="20" name="Slide Number Placeholder 19"/>
          <p:cNvSpPr>
            <a:spLocks noGrp="1"/>
          </p:cNvSpPr>
          <p:nvPr>
            <p:ph type="sldNum" sz="quarter" idx="11"/>
          </p:nvPr>
        </p:nvSpPr>
        <p:spPr/>
        <p:txBody>
          <a:bodyPr/>
          <a:lstStyle/>
          <a:p>
            <a:fld id="{FC6E7636-F836-4A4A-9C9F-260DEADDF7E3}"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Title 26"/>
          <p:cNvSpPr>
            <a:spLocks noGrp="1"/>
          </p:cNvSpPr>
          <p:nvPr>
            <p:ph type="title"/>
          </p:nvPr>
        </p:nvSpPr>
        <p:spPr/>
        <p:txBody>
          <a:bodyPr/>
          <a:lstStyle/>
          <a:p>
            <a:r>
              <a:rPr lang="en-US"/>
              <a:t>Click to edit Master title style</a:t>
            </a:r>
            <a:endParaRPr lang="en-US" dirty="0"/>
          </a:p>
        </p:txBody>
      </p:sp>
      <p:sp>
        <p:nvSpPr>
          <p:cNvPr id="20" name="Date Placeholder 19"/>
          <p:cNvSpPr>
            <a:spLocks noGrp="1"/>
          </p:cNvSpPr>
          <p:nvPr>
            <p:ph type="dt" sz="half" idx="15"/>
          </p:nvPr>
        </p:nvSpPr>
        <p:spPr/>
        <p:txBody>
          <a:bodyPr/>
          <a:lstStyle/>
          <a:p>
            <a:fld id="{E318D809-3F07-491C-B50C-4BA88C97AAC2}" type="datetimeFigureOut">
              <a:rPr lang="en-US" smtClean="0"/>
              <a:t>1/7/2023</a:t>
            </a:fld>
            <a:endParaRPr lang="en-US"/>
          </a:p>
        </p:txBody>
      </p:sp>
      <p:sp>
        <p:nvSpPr>
          <p:cNvPr id="25" name="Slide Number Placeholder 24"/>
          <p:cNvSpPr>
            <a:spLocks noGrp="1"/>
          </p:cNvSpPr>
          <p:nvPr>
            <p:ph type="sldNum" sz="quarter" idx="16"/>
          </p:nvPr>
        </p:nvSpPr>
        <p:spPr/>
        <p:txBody>
          <a:bodyPr/>
          <a:lstStyle/>
          <a:p>
            <a:fld id="{FC6E7636-F836-4A4A-9C9F-260DEADDF7E3}"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0" name="Title 29"/>
          <p:cNvSpPr>
            <a:spLocks noGrp="1"/>
          </p:cNvSpPr>
          <p:nvPr>
            <p:ph type="title"/>
          </p:nvPr>
        </p:nvSpPr>
        <p:spPr/>
        <p:txBody>
          <a:bodyPr/>
          <a:lstStyle/>
          <a:p>
            <a:r>
              <a:rPr lang="en-US"/>
              <a:t>Click to edit Master title style</a:t>
            </a:r>
          </a:p>
        </p:txBody>
      </p:sp>
      <p:sp>
        <p:nvSpPr>
          <p:cNvPr id="20" name="Date Placeholder 19"/>
          <p:cNvSpPr>
            <a:spLocks noGrp="1"/>
          </p:cNvSpPr>
          <p:nvPr>
            <p:ph type="dt" sz="half" idx="16"/>
          </p:nvPr>
        </p:nvSpPr>
        <p:spPr/>
        <p:txBody>
          <a:bodyPr/>
          <a:lstStyle/>
          <a:p>
            <a:fld id="{E318D809-3F07-491C-B50C-4BA88C97AAC2}" type="datetimeFigureOut">
              <a:rPr lang="en-US" smtClean="0"/>
              <a:t>1/7/2023</a:t>
            </a:fld>
            <a:endParaRPr lang="en-US"/>
          </a:p>
        </p:txBody>
      </p:sp>
      <p:sp>
        <p:nvSpPr>
          <p:cNvPr id="24" name="Slide Number Placeholder 23"/>
          <p:cNvSpPr>
            <a:spLocks noGrp="1"/>
          </p:cNvSpPr>
          <p:nvPr>
            <p:ph type="sldNum" sz="quarter" idx="17"/>
          </p:nvPr>
        </p:nvSpPr>
        <p:spPr/>
        <p:txBody>
          <a:bodyPr/>
          <a:lstStyle/>
          <a:p>
            <a:fld id="{FC6E7636-F836-4A4A-9C9F-260DEADDF7E3}"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E318D809-3F07-491C-B50C-4BA88C97AAC2}" type="datetimeFigureOut">
              <a:rPr lang="en-US" smtClean="0"/>
              <a:t>1/7/2023</a:t>
            </a:fld>
            <a:endParaRPr lang="en-US"/>
          </a:p>
        </p:txBody>
      </p:sp>
      <p:sp>
        <p:nvSpPr>
          <p:cNvPr id="14" name="Slide Number Placeholder 13"/>
          <p:cNvSpPr>
            <a:spLocks noGrp="1"/>
          </p:cNvSpPr>
          <p:nvPr>
            <p:ph type="sldNum" sz="quarter" idx="11"/>
          </p:nvPr>
        </p:nvSpPr>
        <p:spPr/>
        <p:txBody>
          <a:bodyPr/>
          <a:lstStyle/>
          <a:p>
            <a:fld id="{FC6E7636-F836-4A4A-9C9F-260DEADDF7E3}"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E318D809-3F07-491C-B50C-4BA88C97AAC2}" type="datetimeFigureOut">
              <a:rPr lang="en-US" smtClean="0"/>
              <a:t>1/7/2023</a:t>
            </a:fld>
            <a:endParaRPr lang="en-US"/>
          </a:p>
        </p:txBody>
      </p:sp>
      <p:sp>
        <p:nvSpPr>
          <p:cNvPr id="12" name="Slide Number Placeholder 11"/>
          <p:cNvSpPr>
            <a:spLocks noGrp="1"/>
          </p:cNvSpPr>
          <p:nvPr>
            <p:ph type="sldNum" sz="quarter" idx="11"/>
          </p:nvPr>
        </p:nvSpPr>
        <p:spPr/>
        <p:txBody>
          <a:bodyPr/>
          <a:lstStyle/>
          <a:p>
            <a:fld id="{FC6E7636-F836-4A4A-9C9F-260DEADDF7E3}"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a:t>Click to edit Master title style</a:t>
            </a:r>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p:cNvSpPr>
            <a:spLocks noGrp="1"/>
          </p:cNvSpPr>
          <p:nvPr>
            <p:ph type="dt" sz="half" idx="15"/>
          </p:nvPr>
        </p:nvSpPr>
        <p:spPr/>
        <p:txBody>
          <a:bodyPr/>
          <a:lstStyle/>
          <a:p>
            <a:fld id="{E318D809-3F07-491C-B50C-4BA88C97AAC2}" type="datetimeFigureOut">
              <a:rPr lang="en-US" smtClean="0"/>
              <a:t>1/7/2023</a:t>
            </a:fld>
            <a:endParaRPr lang="en-US"/>
          </a:p>
        </p:txBody>
      </p:sp>
      <p:sp>
        <p:nvSpPr>
          <p:cNvPr id="18" name="Slide Number Placeholder 17"/>
          <p:cNvSpPr>
            <a:spLocks noGrp="1"/>
          </p:cNvSpPr>
          <p:nvPr>
            <p:ph type="sldNum" sz="quarter" idx="16"/>
          </p:nvPr>
        </p:nvSpPr>
        <p:spPr/>
        <p:txBody>
          <a:bodyPr/>
          <a:lstStyle/>
          <a:p>
            <a:fld id="{FC6E7636-F836-4A4A-9C9F-260DEADDF7E3}"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13" name="Date Placeholder 12"/>
          <p:cNvSpPr>
            <a:spLocks noGrp="1"/>
          </p:cNvSpPr>
          <p:nvPr>
            <p:ph type="dt" sz="half" idx="14"/>
          </p:nvPr>
        </p:nvSpPr>
        <p:spPr/>
        <p:txBody>
          <a:bodyPr/>
          <a:lstStyle/>
          <a:p>
            <a:fld id="{E318D809-3F07-491C-B50C-4BA88C97AAC2}" type="datetimeFigureOut">
              <a:rPr lang="en-US" smtClean="0"/>
              <a:t>1/7/2023</a:t>
            </a:fld>
            <a:endParaRPr lang="en-US"/>
          </a:p>
        </p:txBody>
      </p:sp>
      <p:sp>
        <p:nvSpPr>
          <p:cNvPr id="20" name="Slide Number Placeholder 19"/>
          <p:cNvSpPr>
            <a:spLocks noGrp="1"/>
          </p:cNvSpPr>
          <p:nvPr>
            <p:ph type="sldNum" sz="quarter" idx="15"/>
          </p:nvPr>
        </p:nvSpPr>
        <p:spPr/>
        <p:txBody>
          <a:bodyPr/>
          <a:lstStyle/>
          <a:p>
            <a:fld id="{FC6E7636-F836-4A4A-9C9F-260DEADDF7E3}"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E318D809-3F07-491C-B50C-4BA88C97AAC2}" type="datetimeFigureOut">
              <a:rPr lang="en-US" smtClean="0"/>
              <a:t>1/7/2023</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FC6E7636-F836-4A4A-9C9F-260DEADDF7E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s://materdolorosa.org/" TargetMode="External"/><Relationship Id="rId5" Type="http://schemas.openxmlformats.org/officeDocument/2006/relationships/hyperlink" Target="http://christthekingretreatcenter.org/" TargetMode="External"/><Relationship Id="rId4" Type="http://schemas.openxmlformats.org/officeDocument/2006/relationships/hyperlink" Target="https://holynameretreatcenter.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39905" y="564476"/>
            <a:ext cx="7064189" cy="1323439"/>
          </a:xfrm>
          <a:prstGeom prst="rect">
            <a:avLst/>
          </a:prstGeom>
          <a:noFill/>
        </p:spPr>
        <p:txBody>
          <a:bodyPr wrap="square" rtlCol="0">
            <a:spAutoFit/>
          </a:bodyPr>
          <a:lstStyle/>
          <a:p>
            <a:pPr algn="ctr"/>
            <a:r>
              <a:rPr lang="en-US" sz="4000" b="1" dirty="0">
                <a:latin typeface="Calibri" panose="020F0502020204030204" pitchFamily="34" charset="0"/>
                <a:cs typeface="Calibri" panose="020F0502020204030204" pitchFamily="34" charset="0"/>
              </a:rPr>
              <a:t>St. Paul of the Cross </a:t>
            </a:r>
          </a:p>
          <a:p>
            <a:pPr algn="ctr"/>
            <a:r>
              <a:rPr lang="en-US" sz="4000" b="1" dirty="0">
                <a:latin typeface="Calibri" panose="020F0502020204030204" pitchFamily="34" charset="0"/>
                <a:cs typeface="Calibri" panose="020F0502020204030204" pitchFamily="34" charset="0"/>
              </a:rPr>
              <a:t>Retreat &amp; Conference Center</a:t>
            </a:r>
          </a:p>
        </p:txBody>
      </p:sp>
      <p:sp>
        <p:nvSpPr>
          <p:cNvPr id="2" name="TextBox 1">
            <a:extLst>
              <a:ext uri="{FF2B5EF4-FFF2-40B4-BE49-F238E27FC236}">
                <a16:creationId xmlns:a16="http://schemas.microsoft.com/office/drawing/2014/main" id="{DF93376F-4155-48BA-89A2-3FA5C84C6AFF}"/>
              </a:ext>
            </a:extLst>
          </p:cNvPr>
          <p:cNvSpPr txBox="1"/>
          <p:nvPr/>
        </p:nvSpPr>
        <p:spPr>
          <a:xfrm>
            <a:off x="2209800" y="1524000"/>
            <a:ext cx="4951805" cy="1569660"/>
          </a:xfrm>
          <a:prstGeom prst="rect">
            <a:avLst/>
          </a:prstGeom>
          <a:noFill/>
        </p:spPr>
        <p:txBody>
          <a:bodyPr wrap="none" rtlCol="0">
            <a:spAutoFit/>
          </a:bodyPr>
          <a:lstStyle/>
          <a:p>
            <a:r>
              <a:rPr lang="en-US" sz="9600" b="1" dirty="0">
                <a:latin typeface="Calibri" panose="020F0502020204030204" pitchFamily="34" charset="0"/>
                <a:cs typeface="Calibri" panose="020F0502020204030204" pitchFamily="34" charset="0"/>
              </a:rPr>
              <a:t>Welcome</a:t>
            </a:r>
          </a:p>
        </p:txBody>
      </p:sp>
      <p:pic>
        <p:nvPicPr>
          <p:cNvPr id="9" name="Picture 8">
            <a:extLst>
              <a:ext uri="{FF2B5EF4-FFF2-40B4-BE49-F238E27FC236}">
                <a16:creationId xmlns:a16="http://schemas.microsoft.com/office/drawing/2014/main" id="{127F6A92-7500-436F-9DC3-1E663EAAA84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553200" y="3406815"/>
            <a:ext cx="2170626" cy="3317453"/>
          </a:xfrm>
          <a:prstGeom prst="rect">
            <a:avLst/>
          </a:prstGeom>
        </p:spPr>
      </p:pic>
      <p:pic>
        <p:nvPicPr>
          <p:cNvPr id="1026" name="Picture 2" descr="Paul of the Cross - Wikipedia">
            <a:extLst>
              <a:ext uri="{FF2B5EF4-FFF2-40B4-BE49-F238E27FC236}">
                <a16:creationId xmlns:a16="http://schemas.microsoft.com/office/drawing/2014/main" id="{8232AB43-11B3-4072-A8C5-442DD2DB6493}"/>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700020" y="3232006"/>
            <a:ext cx="2390882" cy="304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42141876-82A3-46D9-9793-50DB13B7E7EE}"/>
              </a:ext>
            </a:extLst>
          </p:cNvPr>
          <p:cNvSpPr txBox="1"/>
          <p:nvPr/>
        </p:nvSpPr>
        <p:spPr>
          <a:xfrm>
            <a:off x="3305773" y="3429000"/>
            <a:ext cx="3095027" cy="1754326"/>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Paul of the Cross, born Paolo Francesco </a:t>
            </a:r>
            <a:r>
              <a:rPr lang="en-US" dirty="0" err="1">
                <a:latin typeface="Calibri" panose="020F0502020204030204" pitchFamily="34" charset="0"/>
                <a:cs typeface="Calibri" panose="020F0502020204030204" pitchFamily="34" charset="0"/>
              </a:rPr>
              <a:t>Danei</a:t>
            </a:r>
            <a:r>
              <a:rPr lang="en-US" dirty="0">
                <a:latin typeface="Calibri" panose="020F0502020204030204" pitchFamily="34" charset="0"/>
                <a:cs typeface="Calibri" panose="020F0502020204030204" pitchFamily="34" charset="0"/>
              </a:rPr>
              <a:t> (January, 3 1694 - October, 18 1775) was an Italian Roman Catholic mystic, and founder of the Passionists.</a:t>
            </a:r>
          </a:p>
        </p:txBody>
      </p:sp>
    </p:spTree>
    <p:extLst>
      <p:ext uri="{BB962C8B-B14F-4D97-AF65-F5344CB8AC3E}">
        <p14:creationId xmlns:p14="http://schemas.microsoft.com/office/powerpoint/2010/main" val="1561426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C9FD9DC-3028-4959-A98C-EA3D05E10F5A}"/>
              </a:ext>
            </a:extLst>
          </p:cNvPr>
          <p:cNvSpPr>
            <a:spLocks noGrp="1"/>
          </p:cNvSpPr>
          <p:nvPr>
            <p:ph sz="quarter" idx="13"/>
          </p:nvPr>
        </p:nvSpPr>
        <p:spPr>
          <a:xfrm>
            <a:off x="339916" y="2209800"/>
            <a:ext cx="7953374" cy="2880360"/>
          </a:xfrm>
        </p:spPr>
        <p:txBody>
          <a:bodyPr>
            <a:normAutofit/>
          </a:bodyPr>
          <a:lstStyle/>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Looking to add ___ new board members by June ____</a:t>
            </a: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Discernment process going on now</a:t>
            </a: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Review candidates with board at the April board meeting</a:t>
            </a: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Follow up with candidates late April/May</a:t>
            </a: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June __, new board member orientation</a:t>
            </a:r>
          </a:p>
          <a:p>
            <a:pPr marL="285750" indent="-285750">
              <a:buFont typeface="Arial" panose="020B0604020202020204" pitchFamily="34" charset="0"/>
              <a:buChar char="•"/>
            </a:pPr>
            <a:endParaRPr lang="en-US" sz="2400" dirty="0">
              <a:latin typeface="Calibri" panose="020F0502020204030204" pitchFamily="34" charset="0"/>
              <a:cs typeface="Calibri" panose="020F0502020204030204" pitchFamily="34" charset="0"/>
            </a:endParaRPr>
          </a:p>
        </p:txBody>
      </p:sp>
      <p:sp>
        <p:nvSpPr>
          <p:cNvPr id="7" name="Title 6">
            <a:extLst>
              <a:ext uri="{FF2B5EF4-FFF2-40B4-BE49-F238E27FC236}">
                <a16:creationId xmlns:a16="http://schemas.microsoft.com/office/drawing/2014/main" id="{430AFCF4-1F3E-4DA5-B7FA-1396865A3B47}"/>
              </a:ext>
            </a:extLst>
          </p:cNvPr>
          <p:cNvSpPr>
            <a:spLocks noGrp="1"/>
          </p:cNvSpPr>
          <p:nvPr>
            <p:ph type="title"/>
          </p:nvPr>
        </p:nvSpPr>
        <p:spPr/>
        <p:txBody>
          <a:bodyPr>
            <a:normAutofit/>
          </a:bodyPr>
          <a:lstStyle/>
          <a:p>
            <a:pPr algn="ctr"/>
            <a:r>
              <a:rPr lang="en-US" sz="4400" dirty="0">
                <a:latin typeface="Calibri" panose="020F0502020204030204" pitchFamily="34" charset="0"/>
                <a:cs typeface="Calibri" panose="020F0502020204030204" pitchFamily="34" charset="0"/>
              </a:rPr>
              <a:t>Current Situation </a:t>
            </a:r>
          </a:p>
        </p:txBody>
      </p:sp>
      <p:pic>
        <p:nvPicPr>
          <p:cNvPr id="4" name="Picture 3">
            <a:extLst>
              <a:ext uri="{FF2B5EF4-FFF2-40B4-BE49-F238E27FC236}">
                <a16:creationId xmlns:a16="http://schemas.microsoft.com/office/drawing/2014/main" id="{F953BB92-CD28-4ECF-8D5F-9CF8994ECD0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Tree>
    <p:extLst>
      <p:ext uri="{BB962C8B-B14F-4D97-AF65-F5344CB8AC3E}">
        <p14:creationId xmlns:p14="http://schemas.microsoft.com/office/powerpoint/2010/main" val="3860811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C9FD9DC-3028-4959-A98C-EA3D05E10F5A}"/>
              </a:ext>
            </a:extLst>
          </p:cNvPr>
          <p:cNvSpPr>
            <a:spLocks noGrp="1"/>
          </p:cNvSpPr>
          <p:nvPr>
            <p:ph sz="quarter" idx="13"/>
          </p:nvPr>
        </p:nvSpPr>
        <p:spPr>
          <a:xfrm>
            <a:off x="533400" y="1438771"/>
            <a:ext cx="8190426" cy="4724400"/>
          </a:xfrm>
        </p:spPr>
        <p:txBody>
          <a:bodyPr>
            <a:normAutofit/>
          </a:bodyPr>
          <a:lstStyle/>
          <a:p>
            <a:pPr algn="ctr"/>
            <a:r>
              <a:rPr lang="en-US" sz="9600" dirty="0">
                <a:latin typeface="Calibri" panose="020F0502020204030204" pitchFamily="34" charset="0"/>
                <a:cs typeface="Calibri" panose="020F0502020204030204" pitchFamily="34" charset="0"/>
              </a:rPr>
              <a:t>Q&amp;A</a:t>
            </a:r>
          </a:p>
          <a:p>
            <a:pPr algn="ctr"/>
            <a:r>
              <a:rPr lang="en-US" sz="6600" dirty="0">
                <a:latin typeface="Calibri" panose="020F0502020204030204" pitchFamily="34" charset="0"/>
                <a:cs typeface="Calibri" panose="020F0502020204030204" pitchFamily="34" charset="0"/>
              </a:rPr>
              <a:t>Roundtable Discussion</a:t>
            </a:r>
          </a:p>
        </p:txBody>
      </p:sp>
      <p:sp>
        <p:nvSpPr>
          <p:cNvPr id="7" name="Title 6">
            <a:extLst>
              <a:ext uri="{FF2B5EF4-FFF2-40B4-BE49-F238E27FC236}">
                <a16:creationId xmlns:a16="http://schemas.microsoft.com/office/drawing/2014/main" id="{430AFCF4-1F3E-4DA5-B7FA-1396865A3B47}"/>
              </a:ext>
            </a:extLst>
          </p:cNvPr>
          <p:cNvSpPr>
            <a:spLocks noGrp="1"/>
          </p:cNvSpPr>
          <p:nvPr>
            <p:ph type="title"/>
          </p:nvPr>
        </p:nvSpPr>
        <p:spPr/>
        <p:txBody>
          <a:bodyPr/>
          <a:lstStyle/>
          <a:p>
            <a:r>
              <a:rPr lang="en-US" dirty="0"/>
              <a:t> </a:t>
            </a:r>
          </a:p>
        </p:txBody>
      </p:sp>
      <p:pic>
        <p:nvPicPr>
          <p:cNvPr id="4" name="Picture 3">
            <a:extLst>
              <a:ext uri="{FF2B5EF4-FFF2-40B4-BE49-F238E27FC236}">
                <a16:creationId xmlns:a16="http://schemas.microsoft.com/office/drawing/2014/main" id="{7EE12932-ECD7-48C7-806B-1115958C8C2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Tree>
    <p:extLst>
      <p:ext uri="{BB962C8B-B14F-4D97-AF65-F5344CB8AC3E}">
        <p14:creationId xmlns:p14="http://schemas.microsoft.com/office/powerpoint/2010/main" val="1555638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C9FD9DC-3028-4959-A98C-EA3D05E10F5A}"/>
              </a:ext>
            </a:extLst>
          </p:cNvPr>
          <p:cNvSpPr>
            <a:spLocks noGrp="1"/>
          </p:cNvSpPr>
          <p:nvPr>
            <p:ph sz="quarter" idx="13"/>
          </p:nvPr>
        </p:nvSpPr>
        <p:spPr>
          <a:xfrm>
            <a:off x="571500" y="1600200"/>
            <a:ext cx="8001000" cy="4877296"/>
          </a:xfrm>
        </p:spPr>
        <p:txBody>
          <a:bodyPr>
            <a:normAutofit lnSpcReduction="10000"/>
          </a:bodyPr>
          <a:lstStyle/>
          <a:p>
            <a:pPr marL="342900" marR="0" lvl="0" indent="-342900">
              <a:spcBef>
                <a:spcPts val="0"/>
              </a:spcBef>
              <a:spcAft>
                <a:spcPts val="600"/>
              </a:spcAft>
              <a:buFont typeface="Courier New" panose="02070309020205020404" pitchFamily="49" charset="0"/>
              <a:buChar char="o"/>
              <a:tabLst>
                <a:tab pos="2971800" algn="ctr"/>
                <a:tab pos="5943600" algn="r"/>
                <a:tab pos="1371600" algn="l"/>
                <a:tab pos="2971800" algn="ctr"/>
                <a:tab pos="5943600" algn="r"/>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 is your personal connection with St. Paul of the Cross Retreat Center?</a:t>
            </a:r>
          </a:p>
          <a:p>
            <a:pPr marL="342900" marR="0" lvl="0" indent="-342900">
              <a:spcBef>
                <a:spcPts val="0"/>
              </a:spcBef>
              <a:spcAft>
                <a:spcPts val="600"/>
              </a:spcAft>
              <a:buFont typeface="Courier New" panose="02070309020205020404" pitchFamily="49" charset="0"/>
              <a:buChar char="o"/>
              <a:tabLst>
                <a:tab pos="2971800" algn="ctr"/>
                <a:tab pos="5943600" algn="r"/>
                <a:tab pos="1371600" algn="l"/>
                <a:tab pos="2971800" algn="ctr"/>
                <a:tab pos="5943600" algn="r"/>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 led you to decide to say “Yes” to the Board membership discernment process?</a:t>
            </a:r>
          </a:p>
          <a:p>
            <a:pPr marL="342900" marR="0" lvl="0" indent="-342900">
              <a:spcBef>
                <a:spcPts val="0"/>
              </a:spcBef>
              <a:spcAft>
                <a:spcPts val="600"/>
              </a:spcAft>
              <a:buFont typeface="Courier New" panose="02070309020205020404" pitchFamily="49" charset="0"/>
              <a:buChar char="o"/>
              <a:tabLst>
                <a:tab pos="2971800" algn="ctr"/>
                <a:tab pos="5943600" algn="r"/>
                <a:tab pos="1371600" algn="l"/>
                <a:tab pos="2971800" algn="ctr"/>
                <a:tab pos="5943600" algn="r"/>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 are your views about the lay Christian vocation and lay involvement in church ministry and administration?</a:t>
            </a:r>
          </a:p>
          <a:p>
            <a:pPr marL="342900" marR="0" lvl="0" indent="-342900">
              <a:spcBef>
                <a:spcPts val="0"/>
              </a:spcBef>
              <a:spcAft>
                <a:spcPts val="600"/>
              </a:spcAft>
              <a:buFont typeface="Courier New" panose="02070309020205020404" pitchFamily="49" charset="0"/>
              <a:buChar char="o"/>
              <a:tabLst>
                <a:tab pos="2971800" algn="ctr"/>
                <a:tab pos="5943600" algn="r"/>
                <a:tab pos="1371600" algn="l"/>
                <a:tab pos="2971800" algn="ctr"/>
                <a:tab pos="5943600" algn="r"/>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 gifts would you bring to St. Paul’s as a Board Member?</a:t>
            </a:r>
          </a:p>
          <a:p>
            <a:pPr marL="342900" marR="0" lvl="0" indent="-342900">
              <a:spcBef>
                <a:spcPts val="0"/>
              </a:spcBef>
              <a:spcAft>
                <a:spcPts val="600"/>
              </a:spcAft>
              <a:buFont typeface="Courier New" panose="02070309020205020404" pitchFamily="49" charset="0"/>
              <a:buChar char="o"/>
              <a:tabLst>
                <a:tab pos="2971800" algn="ctr"/>
                <a:tab pos="5943600" algn="r"/>
                <a:tab pos="1371600" algn="l"/>
                <a:tab pos="2971800" algn="ctr"/>
                <a:tab pos="5943600" algn="r"/>
              </a:tabLst>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 does the Passion of Jesus mean for you?</a:t>
            </a:r>
          </a:p>
          <a:p>
            <a:pPr marL="0" marR="0">
              <a:spcBef>
                <a:spcPts val="0"/>
              </a:spcBef>
              <a:spcAft>
                <a:spcPts val="0"/>
              </a:spcAft>
              <a:tabLst>
                <a:tab pos="2971800" algn="ctr"/>
                <a:tab pos="5943600" algn="r"/>
                <a:tab pos="1371600" algn="l"/>
                <a:tab pos="2971800" algn="ctr"/>
                <a:tab pos="5943600" algn="r"/>
              </a:tabLs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7" name="Title 6">
            <a:extLst>
              <a:ext uri="{FF2B5EF4-FFF2-40B4-BE49-F238E27FC236}">
                <a16:creationId xmlns:a16="http://schemas.microsoft.com/office/drawing/2014/main" id="{430AFCF4-1F3E-4DA5-B7FA-1396865A3B47}"/>
              </a:ext>
            </a:extLst>
          </p:cNvPr>
          <p:cNvSpPr>
            <a:spLocks noGrp="1"/>
          </p:cNvSpPr>
          <p:nvPr>
            <p:ph type="title"/>
          </p:nvPr>
        </p:nvSpPr>
        <p:spPr/>
        <p:txBody>
          <a:bodyPr/>
          <a:lstStyle/>
          <a:p>
            <a:r>
              <a:rPr lang="en-US" dirty="0"/>
              <a:t> </a:t>
            </a:r>
          </a:p>
        </p:txBody>
      </p:sp>
      <p:pic>
        <p:nvPicPr>
          <p:cNvPr id="4" name="Picture 3">
            <a:extLst>
              <a:ext uri="{FF2B5EF4-FFF2-40B4-BE49-F238E27FC236}">
                <a16:creationId xmlns:a16="http://schemas.microsoft.com/office/drawing/2014/main" id="{7EE12932-ECD7-48C7-806B-1115958C8C2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
        <p:nvSpPr>
          <p:cNvPr id="6" name="Title 6">
            <a:extLst>
              <a:ext uri="{FF2B5EF4-FFF2-40B4-BE49-F238E27FC236}">
                <a16:creationId xmlns:a16="http://schemas.microsoft.com/office/drawing/2014/main" id="{B49D3342-1FF3-433F-A7DD-18C0AD14A0ED}"/>
              </a:ext>
            </a:extLst>
          </p:cNvPr>
          <p:cNvSpPr txBox="1">
            <a:spLocks/>
          </p:cNvSpPr>
          <p:nvPr/>
        </p:nvSpPr>
        <p:spPr>
          <a:xfrm>
            <a:off x="533400" y="137160"/>
            <a:ext cx="7680960" cy="1066800"/>
          </a:xfrm>
          <a:prstGeom prst="rect">
            <a:avLst/>
          </a:prstGeom>
        </p:spPr>
        <p:txBody>
          <a:bodyPr vert="horz" lIns="91440" tIns="45720" rIns="91440" bIns="45720" rtlCol="0" anchor="b" anchorCtr="0">
            <a:normAutofit/>
          </a:bodyPr>
          <a:lst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a:lstStyle>
          <a:p>
            <a:pPr algn="ctr"/>
            <a:r>
              <a:rPr lang="en-US" sz="4400" dirty="0">
                <a:latin typeface="Calibri" panose="020F0502020204030204" pitchFamily="34" charset="0"/>
                <a:cs typeface="Calibri" panose="020F0502020204030204" pitchFamily="34" charset="0"/>
              </a:rPr>
              <a:t>Discussion Questions</a:t>
            </a:r>
          </a:p>
        </p:txBody>
      </p:sp>
    </p:spTree>
    <p:extLst>
      <p:ext uri="{BB962C8B-B14F-4D97-AF65-F5344CB8AC3E}">
        <p14:creationId xmlns:p14="http://schemas.microsoft.com/office/powerpoint/2010/main" val="1119216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C9FD9DC-3028-4959-A98C-EA3D05E10F5A}"/>
              </a:ext>
            </a:extLst>
          </p:cNvPr>
          <p:cNvSpPr>
            <a:spLocks noGrp="1"/>
          </p:cNvSpPr>
          <p:nvPr>
            <p:ph sz="quarter" idx="13"/>
          </p:nvPr>
        </p:nvSpPr>
        <p:spPr>
          <a:xfrm>
            <a:off x="533400" y="2114550"/>
            <a:ext cx="8190426" cy="2000250"/>
          </a:xfrm>
        </p:spPr>
        <p:txBody>
          <a:bodyPr>
            <a:normAutofit/>
          </a:bodyPr>
          <a:lstStyle/>
          <a:p>
            <a:pPr algn="ctr"/>
            <a:r>
              <a:rPr lang="en-US" sz="9600" dirty="0">
                <a:latin typeface="Calibri" panose="020F0502020204030204" pitchFamily="34" charset="0"/>
                <a:cs typeface="Calibri" panose="020F0502020204030204" pitchFamily="34" charset="0"/>
              </a:rPr>
              <a:t>Thank You!</a:t>
            </a:r>
            <a:endParaRPr lang="en-US" sz="6600" dirty="0">
              <a:latin typeface="Calibri" panose="020F0502020204030204" pitchFamily="34" charset="0"/>
              <a:cs typeface="Calibri" panose="020F0502020204030204" pitchFamily="34" charset="0"/>
            </a:endParaRPr>
          </a:p>
        </p:txBody>
      </p:sp>
      <p:sp>
        <p:nvSpPr>
          <p:cNvPr id="7" name="Title 6">
            <a:extLst>
              <a:ext uri="{FF2B5EF4-FFF2-40B4-BE49-F238E27FC236}">
                <a16:creationId xmlns:a16="http://schemas.microsoft.com/office/drawing/2014/main" id="{430AFCF4-1F3E-4DA5-B7FA-1396865A3B47}"/>
              </a:ext>
            </a:extLst>
          </p:cNvPr>
          <p:cNvSpPr>
            <a:spLocks noGrp="1"/>
          </p:cNvSpPr>
          <p:nvPr>
            <p:ph type="title"/>
          </p:nvPr>
        </p:nvSpPr>
        <p:spPr/>
        <p:txBody>
          <a:bodyPr/>
          <a:lstStyle/>
          <a:p>
            <a:r>
              <a:rPr lang="en-US" dirty="0"/>
              <a:t> </a:t>
            </a:r>
          </a:p>
        </p:txBody>
      </p:sp>
      <p:pic>
        <p:nvPicPr>
          <p:cNvPr id="4" name="Picture 3">
            <a:extLst>
              <a:ext uri="{FF2B5EF4-FFF2-40B4-BE49-F238E27FC236}">
                <a16:creationId xmlns:a16="http://schemas.microsoft.com/office/drawing/2014/main" id="{7EE12932-ECD7-48C7-806B-1115958C8C2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Tree>
    <p:extLst>
      <p:ext uri="{BB962C8B-B14F-4D97-AF65-F5344CB8AC3E}">
        <p14:creationId xmlns:p14="http://schemas.microsoft.com/office/powerpoint/2010/main" val="1843362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
        <p:nvSpPr>
          <p:cNvPr id="2" name="Text Box 2">
            <a:extLst>
              <a:ext uri="{FF2B5EF4-FFF2-40B4-BE49-F238E27FC236}">
                <a16:creationId xmlns:a16="http://schemas.microsoft.com/office/drawing/2014/main" id="{B49178DE-6802-4D8D-8A42-E6AB1275915F}"/>
              </a:ext>
            </a:extLst>
          </p:cNvPr>
          <p:cNvSpPr txBox="1">
            <a:spLocks noChangeArrowheads="1"/>
          </p:cNvSpPr>
          <p:nvPr/>
        </p:nvSpPr>
        <p:spPr bwMode="auto">
          <a:xfrm>
            <a:off x="272376" y="1219199"/>
            <a:ext cx="4648155" cy="2077383"/>
          </a:xfrm>
          <a:prstGeom prst="rect">
            <a:avLst/>
          </a:prstGeom>
          <a:solidFill>
            <a:srgbClr val="FFFFFF"/>
          </a:solidFill>
          <a:ln w="31750" algn="ctr">
            <a:solidFill>
              <a:srgbClr val="ED7D31"/>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27432" tIns="27432" rIns="27432" bIns="27432" numCol="1" anchor="t" anchorCtr="0" compatLnSpc="1">
            <a:prstTxWarp prst="textNoShape">
              <a:avLst/>
            </a:prstTxWarp>
          </a:bodyPr>
          <a:lstStyle/>
          <a:p>
            <a:pPr algn="ctr" defTabSz="685800" eaLnBrk="0" fontAlgn="base" hangingPunct="0">
              <a:spcBef>
                <a:spcPct val="0"/>
              </a:spcBef>
              <a:spcAft>
                <a:spcPct val="0"/>
              </a:spcAft>
            </a:pPr>
            <a:r>
              <a:rPr lang="en-US" altLang="en-US" sz="2100" b="1" dirty="0">
                <a:solidFill>
                  <a:srgbClr val="000000"/>
                </a:solidFill>
                <a:latin typeface="Calibri" panose="020F0502020204030204" pitchFamily="34" charset="0"/>
                <a:cs typeface="Calibri" panose="020F0502020204030204" pitchFamily="34" charset="0"/>
              </a:rPr>
              <a:t>Holy Cross Province Ministries</a:t>
            </a:r>
          </a:p>
          <a:p>
            <a:pPr algn="ctr" defTabSz="685800" eaLnBrk="0" fontAlgn="base" hangingPunct="0">
              <a:spcBef>
                <a:spcPct val="0"/>
              </a:spcBef>
              <a:spcAft>
                <a:spcPct val="0"/>
              </a:spcAft>
            </a:pPr>
            <a:r>
              <a:rPr lang="en-US" altLang="en-US" sz="1400" b="1" dirty="0">
                <a:solidFill>
                  <a:schemeClr val="bg1"/>
                </a:solidFill>
                <a:latin typeface="Calibri" panose="020F0502020204030204" pitchFamily="34" charset="0"/>
                <a:cs typeface="Calibri" panose="020F0502020204030204" pitchFamily="34" charset="0"/>
              </a:rPr>
              <a:t>Administrative offices based in Park Ridge, Ill</a:t>
            </a:r>
          </a:p>
          <a:p>
            <a:pPr algn="ctr" defTabSz="685800" eaLnBrk="0" fontAlgn="base" hangingPunct="0">
              <a:spcBef>
                <a:spcPct val="0"/>
              </a:spcBef>
              <a:spcAft>
                <a:spcPct val="0"/>
              </a:spcAft>
            </a:pPr>
            <a:r>
              <a:rPr lang="en-US" altLang="en-US" sz="1200" b="1" dirty="0">
                <a:solidFill>
                  <a:schemeClr val="bg1"/>
                </a:solidFill>
                <a:latin typeface="Calibri" panose="020F0502020204030204" pitchFamily="34" charset="0"/>
                <a:cs typeface="Calibri" panose="020F0502020204030204" pitchFamily="34" charset="0"/>
              </a:rPr>
              <a:t>Provincial Superior- Joe Moons</a:t>
            </a:r>
          </a:p>
          <a:p>
            <a:pPr algn="ctr" defTabSz="685800" eaLnBrk="0" fontAlgn="base" hangingPunct="0">
              <a:spcBef>
                <a:spcPct val="0"/>
              </a:spcBef>
              <a:spcAft>
                <a:spcPct val="0"/>
              </a:spcAft>
            </a:pPr>
            <a:r>
              <a:rPr lang="en-US" sz="1400" b="1" dirty="0">
                <a:solidFill>
                  <a:schemeClr val="bg1"/>
                </a:solidFill>
                <a:latin typeface="Calibri" panose="020F0502020204030204" pitchFamily="34" charset="0"/>
                <a:cs typeface="Calibri" panose="020F0502020204030204" pitchFamily="34" charset="0"/>
              </a:rPr>
              <a:t>Holy Cross Province </a:t>
            </a:r>
            <a:r>
              <a:rPr lang="en-US" sz="1400" dirty="0">
                <a:solidFill>
                  <a:schemeClr val="bg1"/>
                </a:solidFill>
                <a:latin typeface="Calibri" panose="020F0502020204030204" pitchFamily="34" charset="0"/>
                <a:cs typeface="Calibri" panose="020F0502020204030204" pitchFamily="34" charset="0"/>
              </a:rPr>
              <a:t>assigned missionaries to Japan in 1952 and to Korea in 1963. In 1981, the Passionists established a mission in the southern part of India. In 2015 we added Haiti to our list of international missions. Passionists of Holy Cross Province have also served in China, Germany, the Philippines, and Jamaica, West Indies.</a:t>
            </a:r>
            <a:endParaRPr lang="en-US" sz="1400" b="1" dirty="0">
              <a:solidFill>
                <a:schemeClr val="bg1"/>
              </a:solidFill>
            </a:endParaRPr>
          </a:p>
          <a:p>
            <a:pPr algn="ctr" defTabSz="685800" eaLnBrk="0" fontAlgn="base" hangingPunct="0">
              <a:spcBef>
                <a:spcPct val="0"/>
              </a:spcBef>
              <a:spcAft>
                <a:spcPct val="0"/>
              </a:spcAft>
            </a:pPr>
            <a:endParaRPr lang="en-US" altLang="en-US" sz="1350" dirty="0">
              <a:latin typeface="Calibri" panose="020F0502020204030204" pitchFamily="34" charset="0"/>
              <a:cs typeface="Calibri" panose="020F0502020204030204" pitchFamily="34" charset="0"/>
            </a:endParaRPr>
          </a:p>
        </p:txBody>
      </p:sp>
      <p:sp>
        <p:nvSpPr>
          <p:cNvPr id="3" name="Text Box 3">
            <a:extLst>
              <a:ext uri="{FF2B5EF4-FFF2-40B4-BE49-F238E27FC236}">
                <a16:creationId xmlns:a16="http://schemas.microsoft.com/office/drawing/2014/main" id="{227276FD-3683-4589-8A8B-7C8273B86CAA}"/>
              </a:ext>
            </a:extLst>
          </p:cNvPr>
          <p:cNvSpPr txBox="1">
            <a:spLocks noChangeArrowheads="1"/>
          </p:cNvSpPr>
          <p:nvPr/>
        </p:nvSpPr>
        <p:spPr bwMode="auto">
          <a:xfrm>
            <a:off x="2759939" y="5690841"/>
            <a:ext cx="1812061" cy="959125"/>
          </a:xfrm>
          <a:prstGeom prst="rect">
            <a:avLst/>
          </a:prstGeom>
          <a:solidFill>
            <a:srgbClr val="FFFFFF"/>
          </a:solidFill>
          <a:ln w="317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27432" tIns="27432" rIns="27432" bIns="27432" numCol="1" anchor="t" anchorCtr="0" compatLnSpc="1">
            <a:prstTxWarp prst="textNoShape">
              <a:avLst/>
            </a:prstTxWarp>
          </a:bodyPr>
          <a:lstStyle/>
          <a:p>
            <a:pPr algn="ctr" defTabSz="685800" eaLnBrk="0" fontAlgn="base" hangingPunct="0">
              <a:spcBef>
                <a:spcPct val="0"/>
              </a:spcBef>
              <a:spcAft>
                <a:spcPct val="0"/>
              </a:spcAft>
            </a:pPr>
            <a:r>
              <a:rPr lang="en-US" altLang="en-US" sz="1100" b="1" dirty="0">
                <a:solidFill>
                  <a:srgbClr val="000000"/>
                </a:solidFill>
                <a:latin typeface="Calibri" panose="020F0502020204030204" pitchFamily="34" charset="0"/>
                <a:cs typeface="Calibri" panose="020F0502020204030204" pitchFamily="34" charset="0"/>
              </a:rPr>
              <a:t>Itinerant Preachers</a:t>
            </a:r>
          </a:p>
          <a:p>
            <a:pPr marL="128588" indent="-128588" defTabSz="685800" eaLnBrk="0" fontAlgn="base" hangingPunct="0">
              <a:spcBef>
                <a:spcPct val="0"/>
              </a:spcBef>
              <a:spcAft>
                <a:spcPct val="0"/>
              </a:spcAft>
              <a:buFont typeface="Arial" panose="020B0604020202020204" pitchFamily="34" charset="0"/>
              <a:buChar char="•"/>
            </a:pPr>
            <a:r>
              <a:rPr lang="en-US" altLang="en-US" sz="1100" dirty="0">
                <a:solidFill>
                  <a:srgbClr val="000000"/>
                </a:solidFill>
                <a:latin typeface="Calibri" panose="020F0502020204030204" pitchFamily="34" charset="0"/>
                <a:cs typeface="Calibri" panose="020F0502020204030204" pitchFamily="34" charset="0"/>
              </a:rPr>
              <a:t>Preaching Parish Missions</a:t>
            </a:r>
          </a:p>
          <a:p>
            <a:pPr marL="128588" indent="-128588" defTabSz="685800" eaLnBrk="0" fontAlgn="base" hangingPunct="0">
              <a:spcBef>
                <a:spcPct val="0"/>
              </a:spcBef>
              <a:spcAft>
                <a:spcPct val="0"/>
              </a:spcAft>
              <a:buFont typeface="Arial" panose="020B0604020202020204" pitchFamily="34" charset="0"/>
              <a:buChar char="•"/>
            </a:pPr>
            <a:r>
              <a:rPr lang="en-US" altLang="en-US" sz="1100" dirty="0">
                <a:solidFill>
                  <a:srgbClr val="000000"/>
                </a:solidFill>
                <a:latin typeface="Calibri" panose="020F0502020204030204" pitchFamily="34" charset="0"/>
                <a:cs typeface="Calibri" panose="020F0502020204030204" pitchFamily="34" charset="0"/>
              </a:rPr>
              <a:t>Television</a:t>
            </a:r>
          </a:p>
          <a:p>
            <a:pPr marL="128588" indent="-128588" defTabSz="685800" eaLnBrk="0" fontAlgn="base" hangingPunct="0">
              <a:spcBef>
                <a:spcPct val="0"/>
              </a:spcBef>
              <a:spcAft>
                <a:spcPct val="0"/>
              </a:spcAft>
              <a:buFont typeface="Arial" panose="020B0604020202020204" pitchFamily="34" charset="0"/>
              <a:buChar char="•"/>
            </a:pPr>
            <a:r>
              <a:rPr lang="en-US" altLang="en-US" sz="1100" dirty="0">
                <a:solidFill>
                  <a:srgbClr val="000000"/>
                </a:solidFill>
                <a:latin typeface="Calibri" panose="020F0502020204030204" pitchFamily="34" charset="0"/>
                <a:cs typeface="Calibri" panose="020F0502020204030204" pitchFamily="34" charset="0"/>
              </a:rPr>
              <a:t>Radio</a:t>
            </a:r>
          </a:p>
          <a:p>
            <a:pPr marL="128588" indent="-128588" defTabSz="685800" eaLnBrk="0" fontAlgn="base" hangingPunct="0">
              <a:spcBef>
                <a:spcPct val="0"/>
              </a:spcBef>
              <a:spcAft>
                <a:spcPct val="0"/>
              </a:spcAft>
              <a:buFont typeface="Arial" panose="020B0604020202020204" pitchFamily="34" charset="0"/>
              <a:buChar char="•"/>
            </a:pPr>
            <a:r>
              <a:rPr lang="en-US" altLang="en-US" sz="1100" dirty="0">
                <a:solidFill>
                  <a:srgbClr val="000000"/>
                </a:solidFill>
                <a:latin typeface="Calibri" panose="020F0502020204030204" pitchFamily="34" charset="0"/>
                <a:cs typeface="Calibri" panose="020F0502020204030204" pitchFamily="34" charset="0"/>
              </a:rPr>
              <a:t>Books</a:t>
            </a:r>
            <a:endParaRPr lang="en-US" altLang="en-US" sz="1100" dirty="0">
              <a:latin typeface="Calibri" panose="020F0502020204030204" pitchFamily="34" charset="0"/>
              <a:cs typeface="Calibri" panose="020F0502020204030204" pitchFamily="34" charset="0"/>
            </a:endParaRPr>
          </a:p>
        </p:txBody>
      </p:sp>
      <p:sp>
        <p:nvSpPr>
          <p:cNvPr id="7" name="Text Box 4">
            <a:extLst>
              <a:ext uri="{FF2B5EF4-FFF2-40B4-BE49-F238E27FC236}">
                <a16:creationId xmlns:a16="http://schemas.microsoft.com/office/drawing/2014/main" id="{19BB9F14-7761-4FC3-A2BA-E14D53CAFED6}"/>
              </a:ext>
            </a:extLst>
          </p:cNvPr>
          <p:cNvSpPr txBox="1">
            <a:spLocks noChangeArrowheads="1"/>
          </p:cNvSpPr>
          <p:nvPr/>
        </p:nvSpPr>
        <p:spPr bwMode="auto">
          <a:xfrm>
            <a:off x="5221777" y="1219200"/>
            <a:ext cx="3478932" cy="1343433"/>
          </a:xfrm>
          <a:prstGeom prst="rect">
            <a:avLst/>
          </a:prstGeom>
          <a:solidFill>
            <a:srgbClr val="FFFFFF"/>
          </a:solidFill>
          <a:ln w="31750" algn="ctr">
            <a:solidFill>
              <a:srgbClr val="FFC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27432" tIns="27432" rIns="27432" bIns="27432" numCol="1" anchor="t" anchorCtr="0" compatLnSpc="1">
            <a:prstTxWarp prst="textNoShape">
              <a:avLst/>
            </a:prstTxWarp>
          </a:bodyPr>
          <a:lstStyle/>
          <a:p>
            <a:pPr algn="ctr" defTabSz="685800" eaLnBrk="0" fontAlgn="base" hangingPunct="0">
              <a:spcBef>
                <a:spcPct val="0"/>
              </a:spcBef>
              <a:spcAft>
                <a:spcPct val="0"/>
              </a:spcAft>
            </a:pPr>
            <a:r>
              <a:rPr lang="en-US" altLang="en-US" sz="1600" b="1" dirty="0">
                <a:solidFill>
                  <a:srgbClr val="000000"/>
                </a:solidFill>
                <a:latin typeface="Calibri" panose="020F0502020204030204" pitchFamily="34" charset="0"/>
                <a:cs typeface="Calibri" panose="020F0502020204030204" pitchFamily="34" charset="0"/>
              </a:rPr>
              <a:t>Retreat Centers</a:t>
            </a:r>
          </a:p>
          <a:p>
            <a:pPr marL="171450" indent="-171450" defTabSz="685800" eaLnBrk="0" fontAlgn="base" hangingPunct="0">
              <a:spcBef>
                <a:spcPct val="0"/>
              </a:spcBef>
              <a:spcAft>
                <a:spcPct val="0"/>
              </a:spcAft>
              <a:buFont typeface="+mj-lt"/>
              <a:buAutoNum type="arabicPeriod"/>
            </a:pPr>
            <a:r>
              <a:rPr lang="en-US" altLang="en-US" sz="1600" b="1" dirty="0">
                <a:solidFill>
                  <a:srgbClr val="FF0000"/>
                </a:solidFill>
                <a:latin typeface="Calibri" panose="020F0502020204030204" pitchFamily="34" charset="0"/>
                <a:cs typeface="Calibri" panose="020F0502020204030204" pitchFamily="34" charset="0"/>
              </a:rPr>
              <a:t>St. Paul of the Cross  (Detroit, MI)</a:t>
            </a:r>
          </a:p>
          <a:p>
            <a:pPr marL="171450" indent="-171450" defTabSz="685800" eaLnBrk="0" fontAlgn="base" hangingPunct="0">
              <a:spcBef>
                <a:spcPct val="0"/>
              </a:spcBef>
              <a:spcAft>
                <a:spcPct val="0"/>
              </a:spcAft>
              <a:buFont typeface="+mj-lt"/>
              <a:buAutoNum type="arabicPeriod"/>
            </a:pPr>
            <a:r>
              <a:rPr lang="en-US" altLang="en-US" sz="1600" dirty="0">
                <a:solidFill>
                  <a:srgbClr val="000000"/>
                </a:solidFill>
                <a:latin typeface="Calibri" panose="020F0502020204030204" pitchFamily="34" charset="0"/>
                <a:cs typeface="Calibri" panose="020F0502020204030204" pitchFamily="34" charset="0"/>
              </a:rPr>
              <a:t>Holy Name   (Houston, TX)</a:t>
            </a:r>
          </a:p>
          <a:p>
            <a:pPr marL="171450" indent="-171450" defTabSz="685800" eaLnBrk="0" fontAlgn="base" hangingPunct="0">
              <a:spcBef>
                <a:spcPct val="0"/>
              </a:spcBef>
              <a:spcAft>
                <a:spcPct val="0"/>
              </a:spcAft>
              <a:buFont typeface="+mj-lt"/>
              <a:buAutoNum type="arabicPeriod"/>
            </a:pPr>
            <a:r>
              <a:rPr lang="en-US" altLang="en-US" sz="1600" dirty="0">
                <a:solidFill>
                  <a:srgbClr val="000000"/>
                </a:solidFill>
                <a:latin typeface="Calibri" panose="020F0502020204030204" pitchFamily="34" charset="0"/>
                <a:cs typeface="Calibri" panose="020F0502020204030204" pitchFamily="34" charset="0"/>
              </a:rPr>
              <a:t>Mater Dolorosa  (Sierra Madre, CA)</a:t>
            </a:r>
          </a:p>
          <a:p>
            <a:pPr marL="171450" indent="-171450" defTabSz="685800" eaLnBrk="0" fontAlgn="base" hangingPunct="0">
              <a:spcBef>
                <a:spcPct val="0"/>
              </a:spcBef>
              <a:spcAft>
                <a:spcPct val="0"/>
              </a:spcAft>
              <a:buFont typeface="+mj-lt"/>
              <a:buAutoNum type="arabicPeriod"/>
            </a:pPr>
            <a:r>
              <a:rPr lang="en-US" altLang="en-US" sz="1600" dirty="0">
                <a:solidFill>
                  <a:srgbClr val="000000"/>
                </a:solidFill>
                <a:latin typeface="Calibri" panose="020F0502020204030204" pitchFamily="34" charset="0"/>
                <a:cs typeface="Calibri" panose="020F0502020204030204" pitchFamily="34" charset="0"/>
              </a:rPr>
              <a:t>Christ the King   (Sacramento, CA)</a:t>
            </a:r>
            <a:endParaRPr lang="en-US" altLang="en-US" sz="1600" dirty="0">
              <a:latin typeface="Calibri" panose="020F0502020204030204" pitchFamily="34" charset="0"/>
              <a:cs typeface="Calibri" panose="020F0502020204030204" pitchFamily="34" charset="0"/>
            </a:endParaRPr>
          </a:p>
        </p:txBody>
      </p:sp>
      <p:sp>
        <p:nvSpPr>
          <p:cNvPr id="8" name="Text Box 5">
            <a:extLst>
              <a:ext uri="{FF2B5EF4-FFF2-40B4-BE49-F238E27FC236}">
                <a16:creationId xmlns:a16="http://schemas.microsoft.com/office/drawing/2014/main" id="{AA9312CA-694A-4A84-A31C-404338B5AE9F}"/>
              </a:ext>
            </a:extLst>
          </p:cNvPr>
          <p:cNvSpPr txBox="1">
            <a:spLocks noChangeArrowheads="1"/>
          </p:cNvSpPr>
          <p:nvPr/>
        </p:nvSpPr>
        <p:spPr bwMode="auto">
          <a:xfrm>
            <a:off x="5181600" y="5029199"/>
            <a:ext cx="2821420" cy="1731655"/>
          </a:xfrm>
          <a:prstGeom prst="rect">
            <a:avLst/>
          </a:prstGeom>
          <a:solidFill>
            <a:srgbClr val="FFFFFF"/>
          </a:solidFill>
          <a:ln w="31750" algn="ctr">
            <a:solidFill>
              <a:srgbClr val="FFC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27432" tIns="27432" rIns="27432" bIns="27432" numCol="1" anchor="t" anchorCtr="0" compatLnSpc="1">
            <a:prstTxWarp prst="textNoShape">
              <a:avLst/>
            </a:prstTxWarp>
          </a:bodyPr>
          <a:lstStyle/>
          <a:p>
            <a:pPr marR="0" lvl="0" algn="ctr"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chemeClr val="bg1"/>
                </a:solidFill>
                <a:effectLst/>
                <a:latin typeface="Calibri" panose="020F0502020204030204" pitchFamily="34" charset="0"/>
                <a:cs typeface="Calibri" panose="020F0502020204030204" pitchFamily="34" charset="0"/>
              </a:rPr>
              <a:t>Parishes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i="0" u="none" strike="noStrike" cap="none" normalizeH="0" baseline="0" dirty="0">
                <a:ln>
                  <a:noFill/>
                </a:ln>
                <a:solidFill>
                  <a:schemeClr val="bg1"/>
                </a:solidFill>
                <a:effectLst/>
                <a:latin typeface="Calibri" panose="020F0502020204030204" pitchFamily="34" charset="0"/>
                <a:cs typeface="Calibri" panose="020F0502020204030204" pitchFamily="34" charset="0"/>
              </a:rPr>
              <a:t>St. Agnes,  (Louisville, KY)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i="0" u="none" strike="noStrike" cap="none" normalizeH="0" baseline="0" dirty="0">
                <a:ln>
                  <a:noFill/>
                </a:ln>
                <a:solidFill>
                  <a:schemeClr val="bg1"/>
                </a:solidFill>
                <a:effectLst/>
                <a:latin typeface="Calibri" panose="020F0502020204030204" pitchFamily="34" charset="0"/>
                <a:cs typeface="Calibri" panose="020F0502020204030204" pitchFamily="34" charset="0"/>
              </a:rPr>
              <a:t>Holy Family, (Birmingham, AL)</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i="0" u="none" strike="noStrike" cap="none" normalizeH="0" baseline="0" dirty="0">
                <a:ln>
                  <a:noFill/>
                </a:ln>
                <a:solidFill>
                  <a:schemeClr val="bg1"/>
                </a:solidFill>
                <a:effectLst/>
                <a:latin typeface="Calibri" panose="020F0502020204030204" pitchFamily="34" charset="0"/>
                <a:cs typeface="Calibri" panose="020F0502020204030204" pitchFamily="34" charset="0"/>
              </a:rPr>
              <a:t>Christo Rey School</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i="0" u="none" strike="noStrike" cap="none" normalizeH="0" baseline="0" dirty="0">
                <a:ln>
                  <a:noFill/>
                </a:ln>
                <a:solidFill>
                  <a:schemeClr val="bg1"/>
                </a:solidFill>
                <a:effectLst/>
                <a:latin typeface="Calibri" panose="020F0502020204030204" pitchFamily="34" charset="0"/>
                <a:cs typeface="Calibri" panose="020F0502020204030204" pitchFamily="34" charset="0"/>
              </a:rPr>
              <a:t>St. Mary,  (Fairfield, AL)</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050" dirty="0">
                <a:solidFill>
                  <a:schemeClr val="bg1"/>
                </a:solidFill>
                <a:latin typeface="Calibri" panose="020F0502020204030204" pitchFamily="34" charset="0"/>
                <a:cs typeface="Calibri" panose="020F0502020204030204" pitchFamily="34" charset="0"/>
              </a:rPr>
              <a:t>Korean Martyrs Catholic Church, Chicago, IL</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050" dirty="0">
                <a:solidFill>
                  <a:schemeClr val="bg1"/>
                </a:solidFill>
                <a:latin typeface="Calibri" panose="020F0502020204030204" pitchFamily="34" charset="0"/>
                <a:cs typeface="Calibri" panose="020F0502020204030204" pitchFamily="34" charset="0"/>
              </a:rPr>
              <a:t>St. Andrew Catholic Church, Sparta, TN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050" dirty="0">
                <a:solidFill>
                  <a:schemeClr val="bg1"/>
                </a:solidFill>
                <a:latin typeface="Calibri" panose="020F0502020204030204" pitchFamily="34" charset="0"/>
                <a:cs typeface="Calibri" panose="020F0502020204030204" pitchFamily="34" charset="0"/>
              </a:rPr>
              <a:t>St. Joseph Parish, Birmingham, AL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1050" dirty="0">
                <a:solidFill>
                  <a:schemeClr val="bg1"/>
                </a:solidFill>
                <a:latin typeface="Calibri" panose="020F0502020204030204" pitchFamily="34" charset="0"/>
                <a:cs typeface="Calibri" panose="020F0502020204030204" pitchFamily="34" charset="0"/>
              </a:rPr>
              <a:t>Our Lady Of Lourdes Catholic Church, Center Point, AL </a:t>
            </a:r>
            <a:endParaRPr kumimoji="0" lang="en-US" altLang="en-US" sz="1050" i="0" u="none" strike="noStrike" cap="none" normalizeH="0" baseline="0" dirty="0">
              <a:ln>
                <a:noFill/>
              </a:ln>
              <a:solidFill>
                <a:schemeClr val="bg1"/>
              </a:solidFill>
              <a:effectLst/>
              <a:latin typeface="Calibri" panose="020F0502020204030204" pitchFamily="34" charset="0"/>
              <a:cs typeface="Calibri" panose="020F0502020204030204" pitchFamily="34" charset="0"/>
            </a:endParaRPr>
          </a:p>
        </p:txBody>
      </p:sp>
      <p:sp>
        <p:nvSpPr>
          <p:cNvPr id="9" name="Text Box 6">
            <a:extLst>
              <a:ext uri="{FF2B5EF4-FFF2-40B4-BE49-F238E27FC236}">
                <a16:creationId xmlns:a16="http://schemas.microsoft.com/office/drawing/2014/main" id="{2B73D7D3-DEA9-4D3D-93BE-EF7838B6A5D5}"/>
              </a:ext>
            </a:extLst>
          </p:cNvPr>
          <p:cNvSpPr txBox="1">
            <a:spLocks noChangeArrowheads="1"/>
          </p:cNvSpPr>
          <p:nvPr/>
        </p:nvSpPr>
        <p:spPr bwMode="auto">
          <a:xfrm>
            <a:off x="291230" y="4574170"/>
            <a:ext cx="4655344" cy="807244"/>
          </a:xfrm>
          <a:prstGeom prst="rect">
            <a:avLst/>
          </a:prstGeom>
          <a:solidFill>
            <a:srgbClr val="FFFFFF"/>
          </a:solidFill>
          <a:ln w="31750" algn="ctr">
            <a:solidFill>
              <a:srgbClr val="9E9E9E"/>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27432" tIns="27432" rIns="27432" bIns="27432" numCol="1" anchor="t" anchorCtr="0" compatLnSpc="1">
            <a:prstTxWarp prst="textNoShape">
              <a:avLst/>
            </a:prstTxWarp>
          </a:bodyPr>
          <a:lstStyle/>
          <a:p>
            <a:pPr algn="ctr" defTabSz="685800" eaLnBrk="0" fontAlgn="base" hangingPunct="0">
              <a:spcBef>
                <a:spcPct val="0"/>
              </a:spcBef>
              <a:spcAft>
                <a:spcPct val="0"/>
              </a:spcAft>
            </a:pPr>
            <a:r>
              <a:rPr lang="en-US" altLang="en-US" sz="1050" b="1" dirty="0">
                <a:solidFill>
                  <a:srgbClr val="000000"/>
                </a:solidFill>
                <a:latin typeface="Calibri" panose="020F0502020204030204" pitchFamily="34" charset="0"/>
                <a:cs typeface="Calibri" panose="020F0502020204030204" pitchFamily="34" charset="0"/>
              </a:rPr>
              <a:t>Earth and Spirit Center   (</a:t>
            </a:r>
            <a:r>
              <a:rPr lang="en-US" altLang="en-US" sz="900" b="1" dirty="0">
                <a:solidFill>
                  <a:srgbClr val="000000"/>
                </a:solidFill>
                <a:latin typeface="Calibri" panose="020F0502020204030204" pitchFamily="34" charset="0"/>
                <a:cs typeface="Calibri" panose="020F0502020204030204" pitchFamily="34" charset="0"/>
              </a:rPr>
              <a:t>Louisville, KY)</a:t>
            </a:r>
          </a:p>
          <a:p>
            <a:pPr defTabSz="685800" eaLnBrk="0" fontAlgn="base" hangingPunct="0">
              <a:spcBef>
                <a:spcPct val="0"/>
              </a:spcBef>
              <a:spcAft>
                <a:spcPct val="0"/>
              </a:spcAft>
            </a:pPr>
            <a:r>
              <a:rPr lang="en-US" altLang="en-US" sz="900" dirty="0">
                <a:solidFill>
                  <a:srgbClr val="000000"/>
                </a:solidFill>
                <a:latin typeface="Calibri" panose="020F0502020204030204" pitchFamily="34" charset="0"/>
                <a:cs typeface="Calibri" panose="020F0502020204030204" pitchFamily="34" charset="0"/>
              </a:rPr>
              <a:t>Established in the conviction that the earth and all its inhabitants form a single sacred community.  Guided by the vision of Passionist, Thomas Berry, our mission is to cultivate a mutually enhancing human-Earth relationship through transformative learning experiences and service opportunities in spiritual development, social compassion and earth literacy.</a:t>
            </a:r>
            <a:endParaRPr lang="en-US" altLang="en-US" sz="1350" dirty="0">
              <a:latin typeface="Calibri" panose="020F0502020204030204" pitchFamily="34" charset="0"/>
              <a:cs typeface="Calibri" panose="020F0502020204030204" pitchFamily="34" charset="0"/>
            </a:endParaRPr>
          </a:p>
        </p:txBody>
      </p:sp>
      <p:sp>
        <p:nvSpPr>
          <p:cNvPr id="12" name="Text Box 8">
            <a:extLst>
              <a:ext uri="{FF2B5EF4-FFF2-40B4-BE49-F238E27FC236}">
                <a16:creationId xmlns:a16="http://schemas.microsoft.com/office/drawing/2014/main" id="{742452DF-CBC7-41E6-83B3-CB2BE326E9E9}"/>
              </a:ext>
            </a:extLst>
          </p:cNvPr>
          <p:cNvSpPr txBox="1">
            <a:spLocks noChangeArrowheads="1"/>
          </p:cNvSpPr>
          <p:nvPr/>
        </p:nvSpPr>
        <p:spPr bwMode="auto">
          <a:xfrm>
            <a:off x="272376" y="3484416"/>
            <a:ext cx="4674198" cy="801527"/>
          </a:xfrm>
          <a:prstGeom prst="rect">
            <a:avLst/>
          </a:prstGeom>
          <a:solidFill>
            <a:srgbClr val="FFFFFF"/>
          </a:solidFill>
          <a:ln w="317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27432" tIns="27432" rIns="27432" bIns="27432" numCol="1" anchor="t" anchorCtr="0" compatLnSpc="1">
            <a:prstTxWarp prst="textNoShape">
              <a:avLst/>
            </a:prstTxWarp>
          </a:bodyPr>
          <a:lstStyle/>
          <a:p>
            <a:pPr defTabSz="685800" eaLnBrk="0" fontAlgn="base" hangingPunct="0">
              <a:spcBef>
                <a:spcPct val="0"/>
              </a:spcBef>
              <a:spcAft>
                <a:spcPct val="0"/>
              </a:spcAft>
            </a:pPr>
            <a:r>
              <a:rPr lang="en-US" altLang="en-US" sz="1050" b="1" dirty="0">
                <a:solidFill>
                  <a:srgbClr val="000000"/>
                </a:solidFill>
                <a:latin typeface="Calibri" panose="020F0502020204030204" pitchFamily="34" charset="0"/>
                <a:cs typeface="Calibri" panose="020F0502020204030204" pitchFamily="34" charset="0"/>
              </a:rPr>
              <a:t>Catholic Theological Union (CTU)  </a:t>
            </a:r>
            <a:r>
              <a:rPr lang="en-US" altLang="en-US" sz="900" b="1" dirty="0">
                <a:solidFill>
                  <a:srgbClr val="000000"/>
                </a:solidFill>
                <a:latin typeface="Calibri" panose="020F0502020204030204" pitchFamily="34" charset="0"/>
                <a:cs typeface="Calibri" panose="020F0502020204030204" pitchFamily="34" charset="0"/>
              </a:rPr>
              <a:t>(Chicago IL)</a:t>
            </a:r>
            <a:endParaRPr lang="en-US" altLang="en-US" sz="1050" b="1" dirty="0">
              <a:solidFill>
                <a:srgbClr val="000000"/>
              </a:solidFill>
              <a:latin typeface="Calibri" panose="020F0502020204030204" pitchFamily="34" charset="0"/>
              <a:cs typeface="Calibri" panose="020F0502020204030204" pitchFamily="34" charset="0"/>
            </a:endParaRPr>
          </a:p>
          <a:p>
            <a:pPr defTabSz="685800" eaLnBrk="0" fontAlgn="base" hangingPunct="0">
              <a:spcBef>
                <a:spcPct val="0"/>
              </a:spcBef>
              <a:spcAft>
                <a:spcPct val="0"/>
              </a:spcAft>
            </a:pPr>
            <a:r>
              <a:rPr lang="en-US" altLang="en-US" sz="900" dirty="0">
                <a:solidFill>
                  <a:srgbClr val="000000"/>
                </a:solidFill>
                <a:latin typeface="Calibri" panose="020F0502020204030204" pitchFamily="34" charset="0"/>
                <a:cs typeface="Calibri" panose="020F0502020204030204" pitchFamily="34" charset="0"/>
              </a:rPr>
              <a:t>Founded in 1968 when several religious orders combined their seminary resources and began an experiment in collaboration.  It is now a premier school of theology with global recognition, sponsored by 24 religious communities.  The mission is to prepare quality religious order seminarians, religious sisters, and lay men and women to serve the church in the world.</a:t>
            </a:r>
            <a:endParaRPr lang="en-US" altLang="en-US" sz="1350" dirty="0">
              <a:latin typeface="Calibri" panose="020F0502020204030204" pitchFamily="34" charset="0"/>
              <a:cs typeface="Calibri" panose="020F0502020204030204" pitchFamily="34" charset="0"/>
            </a:endParaRPr>
          </a:p>
        </p:txBody>
      </p:sp>
      <p:sp>
        <p:nvSpPr>
          <p:cNvPr id="13" name="Text Box 9">
            <a:extLst>
              <a:ext uri="{FF2B5EF4-FFF2-40B4-BE49-F238E27FC236}">
                <a16:creationId xmlns:a16="http://schemas.microsoft.com/office/drawing/2014/main" id="{72ADA9EA-99A5-415F-B4A3-CD87B8978F2D}"/>
              </a:ext>
            </a:extLst>
          </p:cNvPr>
          <p:cNvSpPr txBox="1">
            <a:spLocks noChangeArrowheads="1"/>
          </p:cNvSpPr>
          <p:nvPr/>
        </p:nvSpPr>
        <p:spPr bwMode="auto">
          <a:xfrm>
            <a:off x="5191876" y="4094737"/>
            <a:ext cx="3200400" cy="801527"/>
          </a:xfrm>
          <a:prstGeom prst="rect">
            <a:avLst/>
          </a:prstGeom>
          <a:solidFill>
            <a:srgbClr val="FFFFFF"/>
          </a:solidFill>
          <a:ln w="31750" algn="ctr">
            <a:solidFill>
              <a:srgbClr val="5B9BD5"/>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27432" tIns="27432" rIns="27432" bIns="27432" numCol="1" anchor="t" anchorCtr="0" compatLnSpc="1">
            <a:prstTxWarp prst="textNoShape">
              <a:avLst/>
            </a:prstTxWarp>
          </a:bodyPr>
          <a:lstStyle/>
          <a:p>
            <a:pPr algn="ctr" defTabSz="685800" eaLnBrk="0" fontAlgn="base" hangingPunct="0">
              <a:spcBef>
                <a:spcPct val="0"/>
              </a:spcBef>
              <a:spcAft>
                <a:spcPct val="0"/>
              </a:spcAft>
            </a:pPr>
            <a:r>
              <a:rPr lang="en-US" altLang="en-US" sz="1050" b="1" dirty="0">
                <a:solidFill>
                  <a:srgbClr val="000000"/>
                </a:solidFill>
                <a:latin typeface="Calibri" panose="020F0502020204030204" pitchFamily="34" charset="0"/>
                <a:cs typeface="Calibri" panose="020F0502020204030204" pitchFamily="34" charset="0"/>
              </a:rPr>
              <a:t>Justice, Peace, and Integrity of Creation—JPIC    </a:t>
            </a:r>
            <a:r>
              <a:rPr lang="en-US" altLang="en-US" sz="900" b="1" dirty="0">
                <a:solidFill>
                  <a:srgbClr val="000000"/>
                </a:solidFill>
                <a:latin typeface="Calibri" panose="020F0502020204030204" pitchFamily="34" charset="0"/>
                <a:cs typeface="Calibri" panose="020F0502020204030204" pitchFamily="34" charset="0"/>
              </a:rPr>
              <a:t>(Louisville, KY)</a:t>
            </a:r>
          </a:p>
          <a:p>
            <a:pPr defTabSz="685800" eaLnBrk="0" fontAlgn="base" hangingPunct="0">
              <a:spcBef>
                <a:spcPct val="0"/>
              </a:spcBef>
              <a:spcAft>
                <a:spcPct val="0"/>
              </a:spcAft>
            </a:pPr>
            <a:r>
              <a:rPr lang="en-US" altLang="en-US" sz="900" dirty="0">
                <a:solidFill>
                  <a:srgbClr val="000000"/>
                </a:solidFill>
                <a:latin typeface="Calibri" panose="020F0502020204030204" pitchFamily="34" charset="0"/>
                <a:cs typeface="Calibri" panose="020F0502020204030204" pitchFamily="34" charset="0"/>
              </a:rPr>
              <a:t>Operates in the Earth and Spirit Center and provides education in Passionist Spirituality and furnishes resources on issues of social and  environmental suffering.</a:t>
            </a:r>
            <a:endParaRPr lang="en-US" altLang="en-US" sz="1350" dirty="0">
              <a:latin typeface="Calibri" panose="020F0502020204030204" pitchFamily="34" charset="0"/>
              <a:cs typeface="Calibri" panose="020F0502020204030204" pitchFamily="34" charset="0"/>
            </a:endParaRPr>
          </a:p>
        </p:txBody>
      </p:sp>
      <p:sp>
        <p:nvSpPr>
          <p:cNvPr id="16" name="Rectangle 15">
            <a:extLst>
              <a:ext uri="{FF2B5EF4-FFF2-40B4-BE49-F238E27FC236}">
                <a16:creationId xmlns:a16="http://schemas.microsoft.com/office/drawing/2014/main" id="{1ADE4427-CD32-4F3B-A18B-FDF8A451C610}"/>
              </a:ext>
            </a:extLst>
          </p:cNvPr>
          <p:cNvSpPr/>
          <p:nvPr/>
        </p:nvSpPr>
        <p:spPr>
          <a:xfrm>
            <a:off x="749921" y="5707865"/>
            <a:ext cx="1812060" cy="901110"/>
          </a:xfrm>
          <a:prstGeom prst="rect">
            <a:avLst/>
          </a:prstGeom>
          <a:solidFill>
            <a:schemeClr val="tx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bg1"/>
              </a:solidFill>
            </a:endParaRPr>
          </a:p>
        </p:txBody>
      </p:sp>
      <p:sp>
        <p:nvSpPr>
          <p:cNvPr id="19" name="Rectangle 18">
            <a:extLst>
              <a:ext uri="{FF2B5EF4-FFF2-40B4-BE49-F238E27FC236}">
                <a16:creationId xmlns:a16="http://schemas.microsoft.com/office/drawing/2014/main" id="{2CAF8C92-60E0-472B-8B4D-464F5676A2F6}"/>
              </a:ext>
            </a:extLst>
          </p:cNvPr>
          <p:cNvSpPr/>
          <p:nvPr/>
        </p:nvSpPr>
        <p:spPr>
          <a:xfrm>
            <a:off x="5183230" y="2832063"/>
            <a:ext cx="3739065" cy="1109533"/>
          </a:xfrm>
          <a:prstGeom prst="rect">
            <a:avLst/>
          </a:prstGeom>
          <a:solidFill>
            <a:schemeClr val="tx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 name="TextBox 17">
            <a:extLst>
              <a:ext uri="{FF2B5EF4-FFF2-40B4-BE49-F238E27FC236}">
                <a16:creationId xmlns:a16="http://schemas.microsoft.com/office/drawing/2014/main" id="{F7AA2384-21E3-4EAD-9E91-72C653E504D3}"/>
              </a:ext>
            </a:extLst>
          </p:cNvPr>
          <p:cNvSpPr txBox="1"/>
          <p:nvPr/>
        </p:nvSpPr>
        <p:spPr>
          <a:xfrm>
            <a:off x="5247820" y="2917471"/>
            <a:ext cx="3778181" cy="938719"/>
          </a:xfrm>
          <a:prstGeom prst="rect">
            <a:avLst/>
          </a:prstGeom>
          <a:noFill/>
        </p:spPr>
        <p:txBody>
          <a:bodyPr wrap="square" rtlCol="0">
            <a:spAutoFit/>
          </a:bodyPr>
          <a:lstStyle/>
          <a:p>
            <a:pPr algn="ctr"/>
            <a:r>
              <a:rPr lang="en-US" sz="1100" b="1" dirty="0">
                <a:solidFill>
                  <a:schemeClr val="bg1"/>
                </a:solidFill>
                <a:latin typeface="Calibri" panose="020F0502020204030204" pitchFamily="34" charset="0"/>
                <a:cs typeface="Calibri" panose="020F0502020204030204" pitchFamily="34" charset="0"/>
              </a:rPr>
              <a:t>Hispanic Outreach Team</a:t>
            </a:r>
            <a:endParaRPr lang="en-US" sz="1100" dirty="0">
              <a:solidFill>
                <a:schemeClr val="bg1"/>
              </a:solidFill>
              <a:latin typeface="Calibri" panose="020F0502020204030204" pitchFamily="34" charset="0"/>
              <a:cs typeface="Calibri" panose="020F0502020204030204" pitchFamily="34" charset="0"/>
            </a:endParaRPr>
          </a:p>
          <a:p>
            <a:pPr marL="128588" indent="-128588">
              <a:buFont typeface="Arial" panose="020B0604020202020204" pitchFamily="34" charset="0"/>
              <a:buChar char="•"/>
            </a:pPr>
            <a:r>
              <a:rPr lang="en-US" sz="1100" u="sng" dirty="0">
                <a:solidFill>
                  <a:schemeClr val="bg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Holy Name Passionist Retreat Center</a:t>
            </a:r>
            <a:r>
              <a:rPr lang="en-US" sz="1100" dirty="0">
                <a:solidFill>
                  <a:schemeClr val="bg1"/>
                </a:solidFill>
                <a:latin typeface="Calibri" panose="020F0502020204030204" pitchFamily="34" charset="0"/>
                <a:cs typeface="Calibri" panose="020F0502020204030204" pitchFamily="34" charset="0"/>
              </a:rPr>
              <a:t>, Houston, Texas,</a:t>
            </a:r>
          </a:p>
          <a:p>
            <a:pPr marL="128588" indent="-128588">
              <a:buFont typeface="Arial" panose="020B0604020202020204" pitchFamily="34" charset="0"/>
              <a:buChar char="•"/>
            </a:pPr>
            <a:r>
              <a:rPr lang="en-US" sz="1100" dirty="0">
                <a:solidFill>
                  <a:schemeClr val="bg1"/>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Christ the King Passionist Retreat Center</a:t>
            </a:r>
            <a:r>
              <a:rPr lang="en-US" sz="1100" dirty="0">
                <a:solidFill>
                  <a:schemeClr val="bg1"/>
                </a:solidFill>
                <a:latin typeface="Calibri" panose="020F0502020204030204" pitchFamily="34" charset="0"/>
                <a:cs typeface="Calibri" panose="020F0502020204030204" pitchFamily="34" charset="0"/>
              </a:rPr>
              <a:t>, Citrus Heights, CA</a:t>
            </a:r>
            <a:br>
              <a:rPr lang="en-US" sz="1100" dirty="0">
                <a:solidFill>
                  <a:schemeClr val="bg1"/>
                </a:solidFill>
                <a:latin typeface="Calibri" panose="020F0502020204030204" pitchFamily="34" charset="0"/>
                <a:cs typeface="Calibri" panose="020F0502020204030204" pitchFamily="34" charset="0"/>
              </a:rPr>
            </a:br>
            <a:r>
              <a:rPr lang="en-US" sz="1100" dirty="0">
                <a:solidFill>
                  <a:schemeClr val="bg1"/>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Mater Dolorosa Passionist Retreat Center</a:t>
            </a:r>
            <a:r>
              <a:rPr lang="en-US" sz="1100" dirty="0">
                <a:solidFill>
                  <a:schemeClr val="bg1"/>
                </a:solidFill>
                <a:latin typeface="Calibri" panose="020F0502020204030204" pitchFamily="34" charset="0"/>
                <a:cs typeface="Calibri" panose="020F0502020204030204" pitchFamily="34" charset="0"/>
              </a:rPr>
              <a:t>, Sierra Madre, CA</a:t>
            </a:r>
            <a:br>
              <a:rPr lang="en-US" sz="1100" dirty="0">
                <a:solidFill>
                  <a:schemeClr val="bg1"/>
                </a:solidFill>
                <a:latin typeface="Calibri" panose="020F0502020204030204" pitchFamily="34" charset="0"/>
                <a:cs typeface="Calibri" panose="020F0502020204030204" pitchFamily="34" charset="0"/>
              </a:rPr>
            </a:br>
            <a:r>
              <a:rPr lang="en-US" sz="1100" dirty="0">
                <a:solidFill>
                  <a:schemeClr val="bg1"/>
                </a:solidFill>
                <a:latin typeface="Calibri" panose="020F0502020204030204" pitchFamily="34" charset="0"/>
                <a:cs typeface="Calibri" panose="020F0502020204030204" pitchFamily="34" charset="0"/>
              </a:rPr>
              <a:t>St. Joseph Parish, Birmingham, AL</a:t>
            </a:r>
            <a:endParaRPr lang="en-US" sz="1100" dirty="0">
              <a:solidFill>
                <a:schemeClr val="bg1"/>
              </a:solidFill>
            </a:endParaRPr>
          </a:p>
        </p:txBody>
      </p:sp>
      <p:sp>
        <p:nvSpPr>
          <p:cNvPr id="21" name="Title 6">
            <a:extLst>
              <a:ext uri="{FF2B5EF4-FFF2-40B4-BE49-F238E27FC236}">
                <a16:creationId xmlns:a16="http://schemas.microsoft.com/office/drawing/2014/main" id="{236AEFDB-BF28-488B-978D-34015A9DC932}"/>
              </a:ext>
            </a:extLst>
          </p:cNvPr>
          <p:cNvSpPr>
            <a:spLocks noGrp="1"/>
          </p:cNvSpPr>
          <p:nvPr>
            <p:ph type="title"/>
          </p:nvPr>
        </p:nvSpPr>
        <p:spPr>
          <a:xfrm>
            <a:off x="574551" y="332751"/>
            <a:ext cx="8451450" cy="617019"/>
          </a:xfrm>
        </p:spPr>
        <p:txBody>
          <a:bodyPr>
            <a:noAutofit/>
          </a:bodyPr>
          <a:lstStyle/>
          <a:p>
            <a:r>
              <a:rPr lang="en-US" dirty="0">
                <a:latin typeface="Calibri" panose="020F0502020204030204" pitchFamily="34" charset="0"/>
                <a:cs typeface="Calibri" panose="020F0502020204030204" pitchFamily="34" charset="0"/>
              </a:rPr>
              <a:t>The Passionists of Holy Cross Province</a:t>
            </a:r>
          </a:p>
        </p:txBody>
      </p:sp>
      <p:sp>
        <p:nvSpPr>
          <p:cNvPr id="14" name="TextBox 13">
            <a:extLst>
              <a:ext uri="{FF2B5EF4-FFF2-40B4-BE49-F238E27FC236}">
                <a16:creationId xmlns:a16="http://schemas.microsoft.com/office/drawing/2014/main" id="{6B743C54-9DA3-48EB-B14E-2E668315979B}"/>
              </a:ext>
            </a:extLst>
          </p:cNvPr>
          <p:cNvSpPr txBox="1"/>
          <p:nvPr/>
        </p:nvSpPr>
        <p:spPr>
          <a:xfrm>
            <a:off x="760151" y="5763927"/>
            <a:ext cx="1824089" cy="1007968"/>
          </a:xfrm>
          <a:prstGeom prst="rect">
            <a:avLst/>
          </a:prstGeom>
          <a:noFill/>
        </p:spPr>
        <p:txBody>
          <a:bodyPr wrap="none" rtlCol="0">
            <a:spAutoFit/>
          </a:bodyPr>
          <a:lstStyle/>
          <a:p>
            <a:pPr algn="ctr"/>
            <a:r>
              <a:rPr lang="en-US" b="1" dirty="0">
                <a:solidFill>
                  <a:schemeClr val="bg1"/>
                </a:solidFill>
                <a:latin typeface="Calibri" panose="020F0502020204030204" pitchFamily="34" charset="0"/>
                <a:cs typeface="Calibri" panose="020F0502020204030204" pitchFamily="34" charset="0"/>
              </a:rPr>
              <a:t>39 </a:t>
            </a:r>
          </a:p>
          <a:p>
            <a:pPr algn="ctr"/>
            <a:r>
              <a:rPr lang="en-US" sz="1400" b="1" dirty="0">
                <a:solidFill>
                  <a:schemeClr val="bg1"/>
                </a:solidFill>
                <a:latin typeface="Calibri" panose="020F0502020204030204" pitchFamily="34" charset="0"/>
                <a:cs typeface="Calibri" panose="020F0502020204030204" pitchFamily="34" charset="0"/>
              </a:rPr>
              <a:t>Vowed Passionists in </a:t>
            </a:r>
          </a:p>
          <a:p>
            <a:pPr algn="ctr"/>
            <a:r>
              <a:rPr lang="en-US" sz="1400" b="1" dirty="0">
                <a:solidFill>
                  <a:schemeClr val="bg1"/>
                </a:solidFill>
                <a:latin typeface="Calibri" panose="020F0502020204030204" pitchFamily="34" charset="0"/>
                <a:cs typeface="Calibri" panose="020F0502020204030204" pitchFamily="34" charset="0"/>
              </a:rPr>
              <a:t>Holy Cross Province</a:t>
            </a:r>
          </a:p>
          <a:p>
            <a:endParaRPr lang="en-US" sz="1350" dirty="0"/>
          </a:p>
        </p:txBody>
      </p:sp>
    </p:spTree>
    <p:extLst>
      <p:ext uri="{BB962C8B-B14F-4D97-AF65-F5344CB8AC3E}">
        <p14:creationId xmlns:p14="http://schemas.microsoft.com/office/powerpoint/2010/main" val="2046796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C9FD9DC-3028-4959-A98C-EA3D05E10F5A}"/>
              </a:ext>
            </a:extLst>
          </p:cNvPr>
          <p:cNvSpPr>
            <a:spLocks noGrp="1"/>
          </p:cNvSpPr>
          <p:nvPr>
            <p:ph sz="quarter" idx="13"/>
          </p:nvPr>
        </p:nvSpPr>
        <p:spPr>
          <a:xfrm>
            <a:off x="609600" y="1387650"/>
            <a:ext cx="7680960" cy="4724400"/>
          </a:xfrm>
        </p:spPr>
        <p:txBody>
          <a:bodyPr>
            <a:normAutofit/>
          </a:bodyPr>
          <a:lstStyle/>
          <a:p>
            <a:pPr algn="l"/>
            <a:r>
              <a:rPr lang="en-US" sz="2800" b="0" i="0" dirty="0">
                <a:effectLst/>
                <a:latin typeface="Calibri" panose="020F0502020204030204" pitchFamily="34" charset="0"/>
                <a:cs typeface="Calibri" panose="020F0502020204030204" pitchFamily="34" charset="0"/>
              </a:rPr>
              <a:t>The Passionists, a family of priests, brothers and laity, reach out with compassion to the crucified of today. We keep alive the memory of Christ’s Passion through our commitment to community, prayer, ministries of the Word, and service to those who suffer. We welcome all who seek renewed life through the power of the Cross and the hope of the Resurrection.</a:t>
            </a:r>
          </a:p>
          <a:p>
            <a:endParaRPr lang="en-US" dirty="0">
              <a:latin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0282E67A-739C-4BBD-88A1-38DA5738E77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
        <p:nvSpPr>
          <p:cNvPr id="10" name="Title 6">
            <a:extLst>
              <a:ext uri="{FF2B5EF4-FFF2-40B4-BE49-F238E27FC236}">
                <a16:creationId xmlns:a16="http://schemas.microsoft.com/office/drawing/2014/main" id="{071427AD-43E2-4352-B371-F3554BF958AA}"/>
              </a:ext>
            </a:extLst>
          </p:cNvPr>
          <p:cNvSpPr>
            <a:spLocks noGrp="1"/>
          </p:cNvSpPr>
          <p:nvPr>
            <p:ph type="title"/>
          </p:nvPr>
        </p:nvSpPr>
        <p:spPr>
          <a:xfrm>
            <a:off x="729720" y="212550"/>
            <a:ext cx="7680325" cy="1066800"/>
          </a:xfrm>
        </p:spPr>
        <p:txBody>
          <a:bodyPr>
            <a:normAutofit/>
          </a:bodyPr>
          <a:lstStyle/>
          <a:p>
            <a:pPr algn="ctr"/>
            <a:r>
              <a:rPr lang="en-US" sz="4400" dirty="0">
                <a:latin typeface="Calibri" panose="020F0502020204030204" pitchFamily="34" charset="0"/>
                <a:cs typeface="Calibri" panose="020F0502020204030204" pitchFamily="34" charset="0"/>
              </a:rPr>
              <a:t>Passionist Charism </a:t>
            </a:r>
          </a:p>
        </p:txBody>
      </p:sp>
    </p:spTree>
    <p:extLst>
      <p:ext uri="{BB962C8B-B14F-4D97-AF65-F5344CB8AC3E}">
        <p14:creationId xmlns:p14="http://schemas.microsoft.com/office/powerpoint/2010/main" val="2357007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C9FD9DC-3028-4959-A98C-EA3D05E10F5A}"/>
              </a:ext>
            </a:extLst>
          </p:cNvPr>
          <p:cNvSpPr>
            <a:spLocks noGrp="1"/>
          </p:cNvSpPr>
          <p:nvPr>
            <p:ph sz="quarter" idx="13"/>
          </p:nvPr>
        </p:nvSpPr>
        <p:spPr>
          <a:xfrm>
            <a:off x="404741" y="1145546"/>
            <a:ext cx="8220880" cy="4995788"/>
          </a:xfrm>
        </p:spPr>
        <p:txBody>
          <a:bodyPr>
            <a:normAutofit fontScale="92500" lnSpcReduction="20000"/>
          </a:bodyPr>
          <a:lstStyle/>
          <a:p>
            <a:r>
              <a:rPr lang="en-US" sz="2600" b="1" dirty="0">
                <a:latin typeface="Calibri" panose="020F0502020204030204" pitchFamily="34" charset="0"/>
                <a:cs typeface="Calibri" panose="020F0502020204030204" pitchFamily="34" charset="0"/>
              </a:rPr>
              <a:t>Our Mission</a:t>
            </a:r>
          </a:p>
          <a:p>
            <a:r>
              <a:rPr lang="en-US" sz="2100" spc="0" dirty="0">
                <a:latin typeface="Calibri" panose="020F0502020204030204" pitchFamily="34" charset="0"/>
                <a:cs typeface="Calibri" panose="020F0502020204030204" pitchFamily="34" charset="0"/>
              </a:rPr>
              <a:t>In the spirit of St. Paul of the Cross and through the love of Christ crucified, we provide a unique, sacred place of hospitality and compassion where all are welcome to experience hope, renewal and the loving presence of God through spiritual retreats and hosted events.</a:t>
            </a:r>
          </a:p>
          <a:p>
            <a:r>
              <a:rPr lang="en-US" sz="2600" b="1" dirty="0">
                <a:latin typeface="Calibri" panose="020F0502020204030204" pitchFamily="34" charset="0"/>
                <a:cs typeface="Calibri" panose="020F0502020204030204" pitchFamily="34" charset="0"/>
              </a:rPr>
              <a:t>Guiding Values</a:t>
            </a:r>
          </a:p>
          <a:p>
            <a:pPr marL="285750" indent="-285750">
              <a:buFont typeface="Arial" panose="020B0604020202020204" pitchFamily="34" charset="0"/>
              <a:buChar char="•"/>
            </a:pPr>
            <a:r>
              <a:rPr lang="en-US" sz="2100" dirty="0">
                <a:latin typeface="Calibri" panose="020F0502020204030204" pitchFamily="34" charset="0"/>
                <a:cs typeface="Calibri" panose="020F0502020204030204" pitchFamily="34" charset="0"/>
              </a:rPr>
              <a:t>Hospitality: Profound acceptance and open-hearted welcome of all who come.</a:t>
            </a:r>
          </a:p>
          <a:p>
            <a:pPr marL="285750" indent="-285750">
              <a:buFont typeface="Arial" panose="020B0604020202020204" pitchFamily="34" charset="0"/>
              <a:buChar char="•"/>
            </a:pPr>
            <a:r>
              <a:rPr lang="en-US" sz="2100" dirty="0">
                <a:latin typeface="Calibri" panose="020F0502020204030204" pitchFamily="34" charset="0"/>
                <a:cs typeface="Calibri" panose="020F0502020204030204" pitchFamily="34" charset="0"/>
              </a:rPr>
              <a:t>Compassion: A down to earth experience of God’s tender mercy.</a:t>
            </a:r>
          </a:p>
          <a:p>
            <a:pPr marL="285750" indent="-285750">
              <a:buFont typeface="Arial" panose="020B0604020202020204" pitchFamily="34" charset="0"/>
              <a:buChar char="•"/>
            </a:pPr>
            <a:r>
              <a:rPr lang="en-US" sz="2100" dirty="0">
                <a:latin typeface="Calibri" panose="020F0502020204030204" pitchFamily="34" charset="0"/>
                <a:cs typeface="Calibri" panose="020F0502020204030204" pitchFamily="34" charset="0"/>
              </a:rPr>
              <a:t>Christ Centered Spirituality: Finding hope and strength in the midst of suffering through the passion of Christ.</a:t>
            </a:r>
          </a:p>
          <a:p>
            <a:pPr marL="285750" indent="-285750">
              <a:buFont typeface="Arial" panose="020B0604020202020204" pitchFamily="34" charset="0"/>
              <a:buChar char="•"/>
            </a:pPr>
            <a:r>
              <a:rPr lang="en-US" sz="2100" dirty="0">
                <a:latin typeface="Calibri" panose="020F0502020204030204" pitchFamily="34" charset="0"/>
                <a:cs typeface="Calibri" panose="020F0502020204030204" pitchFamily="34" charset="0"/>
              </a:rPr>
              <a:t>Quiet &amp; Prayerful Environment: A comfortable and nurturing place of safety that readies the human heart for contact with God.</a:t>
            </a:r>
          </a:p>
          <a:p>
            <a:pPr marL="285750" indent="-285750">
              <a:buFont typeface="Arial" panose="020B0604020202020204" pitchFamily="34" charset="0"/>
              <a:buChar char="•"/>
            </a:pPr>
            <a:r>
              <a:rPr lang="en-US" sz="2100" dirty="0">
                <a:latin typeface="Calibri" panose="020F0502020204030204" pitchFamily="34" charset="0"/>
                <a:cs typeface="Calibri" panose="020F0502020204030204" pitchFamily="34" charset="0"/>
              </a:rPr>
              <a:t>Service to All: To discover and meet the pressing unmet needs found in both the church and humanity.</a:t>
            </a:r>
          </a:p>
        </p:txBody>
      </p:sp>
      <p:sp>
        <p:nvSpPr>
          <p:cNvPr id="7" name="Title 6">
            <a:extLst>
              <a:ext uri="{FF2B5EF4-FFF2-40B4-BE49-F238E27FC236}">
                <a16:creationId xmlns:a16="http://schemas.microsoft.com/office/drawing/2014/main" id="{430AFCF4-1F3E-4DA5-B7FA-1396865A3B47}"/>
              </a:ext>
            </a:extLst>
          </p:cNvPr>
          <p:cNvSpPr>
            <a:spLocks noGrp="1"/>
          </p:cNvSpPr>
          <p:nvPr>
            <p:ph type="title"/>
          </p:nvPr>
        </p:nvSpPr>
        <p:spPr>
          <a:xfrm>
            <a:off x="674701" y="183266"/>
            <a:ext cx="7680960" cy="1066800"/>
          </a:xfrm>
        </p:spPr>
        <p:txBody>
          <a:bodyPr>
            <a:normAutofit/>
          </a:bodyPr>
          <a:lstStyle/>
          <a:p>
            <a:pPr algn="ctr"/>
            <a:r>
              <a:rPr lang="en-US" sz="4400" dirty="0">
                <a:latin typeface="Calibri" panose="020F0502020204030204" pitchFamily="34" charset="0"/>
                <a:cs typeface="Calibri" panose="020F0502020204030204" pitchFamily="34" charset="0"/>
              </a:rPr>
              <a:t>St. Paul of the Cross</a:t>
            </a:r>
          </a:p>
        </p:txBody>
      </p:sp>
      <p:pic>
        <p:nvPicPr>
          <p:cNvPr id="6" name="Picture 5">
            <a:extLst>
              <a:ext uri="{FF2B5EF4-FFF2-40B4-BE49-F238E27FC236}">
                <a16:creationId xmlns:a16="http://schemas.microsoft.com/office/drawing/2014/main" id="{0282E67A-739C-4BBD-88A1-38DA5738E77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Tree>
    <p:extLst>
      <p:ext uri="{BB962C8B-B14F-4D97-AF65-F5344CB8AC3E}">
        <p14:creationId xmlns:p14="http://schemas.microsoft.com/office/powerpoint/2010/main" val="1052140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239359222"/>
              </p:ext>
            </p:extLst>
          </p:nvPr>
        </p:nvGraphicFramePr>
        <p:xfrm>
          <a:off x="1219200" y="1143000"/>
          <a:ext cx="7086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9573" y="181602"/>
            <a:ext cx="9172045" cy="984885"/>
          </a:xfrm>
          <a:prstGeom prst="rect">
            <a:avLst/>
          </a:prstGeom>
          <a:noFill/>
        </p:spPr>
        <p:txBody>
          <a:bodyPr wrap="square" rtlCol="0">
            <a:spAutoFit/>
          </a:bodyPr>
          <a:lstStyle/>
          <a:p>
            <a:pPr algn="ctr"/>
            <a:r>
              <a:rPr lang="en-US" sz="4000" dirty="0">
                <a:latin typeface="Calibri" panose="020F0502020204030204" pitchFamily="34" charset="0"/>
                <a:cs typeface="Calibri" panose="020F0502020204030204" pitchFamily="34" charset="0"/>
              </a:rPr>
              <a:t>Position of the Board in Policy Governance</a:t>
            </a:r>
          </a:p>
          <a:p>
            <a:endParaRPr lang="en-US" dirty="0"/>
          </a:p>
        </p:txBody>
      </p:sp>
      <p:sp>
        <p:nvSpPr>
          <p:cNvPr id="3" name="Right Arrow 2"/>
          <p:cNvSpPr/>
          <p:nvPr/>
        </p:nvSpPr>
        <p:spPr>
          <a:xfrm rot="16200000">
            <a:off x="-1671308" y="2911498"/>
            <a:ext cx="5556289" cy="18288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own Arrow 3"/>
          <p:cNvSpPr/>
          <p:nvPr/>
        </p:nvSpPr>
        <p:spPr>
          <a:xfrm>
            <a:off x="6629400" y="1295399"/>
            <a:ext cx="1447800" cy="5322849"/>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78237" y="1355270"/>
            <a:ext cx="457200" cy="5262979"/>
          </a:xfrm>
          <a:prstGeom prst="rect">
            <a:avLst/>
          </a:prstGeom>
          <a:noFill/>
        </p:spPr>
        <p:txBody>
          <a:bodyPr wrap="square" rtlCol="0">
            <a:spAutoFit/>
          </a:bodyPr>
          <a:lstStyle/>
          <a:p>
            <a:r>
              <a:rPr lang="en-US" sz="2400" b="1" dirty="0"/>
              <a:t>A</a:t>
            </a:r>
          </a:p>
          <a:p>
            <a:r>
              <a:rPr lang="en-US" sz="2400" b="1" dirty="0"/>
              <a:t>C</a:t>
            </a:r>
          </a:p>
          <a:p>
            <a:r>
              <a:rPr lang="en-US" sz="2400" b="1" dirty="0"/>
              <a:t>C</a:t>
            </a:r>
          </a:p>
          <a:p>
            <a:r>
              <a:rPr lang="en-US" sz="2400" b="1" dirty="0"/>
              <a:t>O</a:t>
            </a:r>
          </a:p>
          <a:p>
            <a:r>
              <a:rPr lang="en-US" sz="2400" b="1" dirty="0"/>
              <a:t>U</a:t>
            </a:r>
          </a:p>
          <a:p>
            <a:r>
              <a:rPr lang="en-US" sz="2400" b="1" dirty="0"/>
              <a:t>N</a:t>
            </a:r>
          </a:p>
          <a:p>
            <a:r>
              <a:rPr lang="en-US" sz="2400" b="1" dirty="0"/>
              <a:t>T</a:t>
            </a:r>
          </a:p>
          <a:p>
            <a:r>
              <a:rPr lang="en-US" sz="2400" b="1" dirty="0"/>
              <a:t>A</a:t>
            </a:r>
          </a:p>
          <a:p>
            <a:r>
              <a:rPr lang="en-US" sz="2400" b="1" dirty="0"/>
              <a:t>B</a:t>
            </a:r>
          </a:p>
          <a:p>
            <a:r>
              <a:rPr lang="en-US" sz="2400" b="1" dirty="0"/>
              <a:t>I</a:t>
            </a:r>
          </a:p>
          <a:p>
            <a:r>
              <a:rPr lang="en-US" sz="2400" b="1" dirty="0"/>
              <a:t>L</a:t>
            </a:r>
          </a:p>
          <a:p>
            <a:r>
              <a:rPr lang="en-US" sz="2400" b="1" dirty="0"/>
              <a:t>I</a:t>
            </a:r>
          </a:p>
          <a:p>
            <a:r>
              <a:rPr lang="en-US" sz="2400" b="1" dirty="0"/>
              <a:t>T</a:t>
            </a:r>
          </a:p>
          <a:p>
            <a:r>
              <a:rPr lang="en-US" sz="2400" b="1" dirty="0"/>
              <a:t>Y</a:t>
            </a:r>
          </a:p>
        </p:txBody>
      </p:sp>
      <p:sp>
        <p:nvSpPr>
          <p:cNvPr id="7" name="TextBox 6"/>
          <p:cNvSpPr txBox="1"/>
          <p:nvPr/>
        </p:nvSpPr>
        <p:spPr>
          <a:xfrm>
            <a:off x="7162800" y="1600200"/>
            <a:ext cx="381000" cy="4154984"/>
          </a:xfrm>
          <a:prstGeom prst="rect">
            <a:avLst/>
          </a:prstGeom>
          <a:noFill/>
        </p:spPr>
        <p:txBody>
          <a:bodyPr wrap="square" rtlCol="0">
            <a:spAutoFit/>
          </a:bodyPr>
          <a:lstStyle/>
          <a:p>
            <a:r>
              <a:rPr lang="en-US" sz="2400" b="1" dirty="0"/>
              <a:t>E</a:t>
            </a:r>
          </a:p>
          <a:p>
            <a:r>
              <a:rPr lang="en-US" sz="2400" b="1" dirty="0"/>
              <a:t>M</a:t>
            </a:r>
          </a:p>
          <a:p>
            <a:r>
              <a:rPr lang="en-US" sz="2400" b="1" dirty="0"/>
              <a:t>P</a:t>
            </a:r>
          </a:p>
          <a:p>
            <a:r>
              <a:rPr lang="en-US" sz="2400" b="1" dirty="0"/>
              <a:t>O</a:t>
            </a:r>
          </a:p>
          <a:p>
            <a:r>
              <a:rPr lang="en-US" sz="2400" b="1" dirty="0"/>
              <a:t>W</a:t>
            </a:r>
          </a:p>
          <a:p>
            <a:r>
              <a:rPr lang="en-US" sz="2400" b="1" dirty="0"/>
              <a:t>ER</a:t>
            </a:r>
          </a:p>
          <a:p>
            <a:r>
              <a:rPr lang="en-US" sz="2400" b="1" dirty="0"/>
              <a:t>M</a:t>
            </a:r>
          </a:p>
          <a:p>
            <a:r>
              <a:rPr lang="en-US" sz="2400" b="1" dirty="0"/>
              <a:t>E</a:t>
            </a:r>
          </a:p>
          <a:p>
            <a:r>
              <a:rPr lang="en-US" sz="2400" b="1" dirty="0"/>
              <a:t>N</a:t>
            </a:r>
          </a:p>
          <a:p>
            <a:r>
              <a:rPr lang="en-US" sz="2400" b="1" dirty="0"/>
              <a:t>T</a:t>
            </a:r>
          </a:p>
        </p:txBody>
      </p:sp>
      <p:pic>
        <p:nvPicPr>
          <p:cNvPr id="8" name="Picture 7">
            <a:extLst>
              <a:ext uri="{FF2B5EF4-FFF2-40B4-BE49-F238E27FC236}">
                <a16:creationId xmlns:a16="http://schemas.microsoft.com/office/drawing/2014/main" id="{A967C779-22D4-438D-9E68-E5012681981C}"/>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Tree>
    <p:extLst>
      <p:ext uri="{BB962C8B-B14F-4D97-AF65-F5344CB8AC3E}">
        <p14:creationId xmlns:p14="http://schemas.microsoft.com/office/powerpoint/2010/main" val="1244555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6626" y="1250927"/>
            <a:ext cx="8192574" cy="5078313"/>
          </a:xfrm>
          <a:prstGeom prst="rect">
            <a:avLst/>
          </a:prstGeom>
        </p:spPr>
        <p:txBody>
          <a:bodyPr wrap="square">
            <a:spAutoFit/>
          </a:bodyPr>
          <a:lstStyle/>
          <a:p>
            <a:pPr marL="571500" indent="-571500">
              <a:buFont typeface="Arial" panose="020B0604020202020204" pitchFamily="34" charset="0"/>
              <a:buChar char="•"/>
            </a:pPr>
            <a:r>
              <a:rPr lang="en-US" sz="3200" dirty="0">
                <a:latin typeface="Calibri" panose="020F0502020204030204" pitchFamily="34" charset="0"/>
                <a:cs typeface="Calibri" panose="020F0502020204030204" pitchFamily="34" charset="0"/>
              </a:rPr>
              <a:t>Arms around – not fingers in</a:t>
            </a:r>
          </a:p>
          <a:p>
            <a:pPr marL="571500" indent="-571500">
              <a:buFont typeface="Arial" panose="020B0604020202020204" pitchFamily="34" charset="0"/>
              <a:buChar char="•"/>
            </a:pPr>
            <a:r>
              <a:rPr lang="en-US" sz="3200" dirty="0">
                <a:latin typeface="Calibri" panose="020F0502020204030204" pitchFamily="34" charset="0"/>
                <a:cs typeface="Calibri" panose="020F0502020204030204" pitchFamily="34" charset="0"/>
              </a:rPr>
              <a:t>Based on premise boards must be accountable to moral/legal owners (The Holy Cross Province) </a:t>
            </a:r>
          </a:p>
          <a:p>
            <a:pPr marL="571500" indent="-571500">
              <a:buFont typeface="Arial" panose="020B0604020202020204" pitchFamily="34" charset="0"/>
              <a:buChar char="•"/>
            </a:pPr>
            <a:r>
              <a:rPr lang="en-US" sz="3200" dirty="0">
                <a:latin typeface="Calibri" panose="020F0502020204030204" pitchFamily="34" charset="0"/>
                <a:cs typeface="Calibri" panose="020F0502020204030204" pitchFamily="34" charset="0"/>
              </a:rPr>
              <a:t>Translates wishes of owners into organizational performance (Ends Policies and Executive Limitations)</a:t>
            </a:r>
          </a:p>
          <a:p>
            <a:pPr marL="571500" indent="-571500">
              <a:buFont typeface="Arial" panose="020B0604020202020204" pitchFamily="34" charset="0"/>
              <a:buChar char="•"/>
            </a:pPr>
            <a:r>
              <a:rPr lang="en-US" sz="3200" dirty="0">
                <a:latin typeface="Calibri" panose="020F0502020204030204" pitchFamily="34" charset="0"/>
                <a:cs typeface="Calibri" panose="020F0502020204030204" pitchFamily="34" charset="0"/>
              </a:rPr>
              <a:t>Board role is one of “servant- leadership” </a:t>
            </a:r>
          </a:p>
          <a:p>
            <a:pPr marL="571500" indent="-571500">
              <a:buFont typeface="Arial" panose="020B0604020202020204" pitchFamily="34" charset="0"/>
              <a:buChar char="•"/>
            </a:pPr>
            <a:r>
              <a:rPr lang="en-US" sz="3200" dirty="0">
                <a:latin typeface="Calibri" panose="020F0502020204030204" pitchFamily="34" charset="0"/>
                <a:cs typeface="Calibri" panose="020F0502020204030204" pitchFamily="34" charset="0"/>
              </a:rPr>
              <a:t>Visioning the future</a:t>
            </a:r>
          </a:p>
          <a:p>
            <a:pPr marL="571500" indent="-571500">
              <a:buFont typeface="Arial" panose="020B0604020202020204" pitchFamily="34" charset="0"/>
              <a:buChar char="•"/>
            </a:pPr>
            <a:endParaRPr lang="en-US" sz="3600" dirty="0"/>
          </a:p>
        </p:txBody>
      </p:sp>
      <p:sp>
        <p:nvSpPr>
          <p:cNvPr id="3" name="Title 4"/>
          <p:cNvSpPr txBox="1">
            <a:spLocks/>
          </p:cNvSpPr>
          <p:nvPr/>
        </p:nvSpPr>
        <p:spPr>
          <a:xfrm>
            <a:off x="902433" y="255687"/>
            <a:ext cx="7680960" cy="1066800"/>
          </a:xfrm>
          <a:prstGeom prst="rect">
            <a:avLst/>
          </a:prstGeom>
        </p:spPr>
        <p:txBody>
          <a:bodyPr/>
          <a:lst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a:lstStyle>
          <a:p>
            <a:pPr algn="ctr"/>
            <a:r>
              <a:rPr lang="en-US" dirty="0">
                <a:latin typeface="Calibri" panose="020F0502020204030204" pitchFamily="34" charset="0"/>
                <a:cs typeface="Calibri" panose="020F0502020204030204" pitchFamily="34" charset="0"/>
              </a:rPr>
              <a:t>What is Policy </a:t>
            </a:r>
            <a:r>
              <a:rPr lang="en-US" sz="4400" dirty="0">
                <a:latin typeface="Calibri" panose="020F0502020204030204" pitchFamily="34" charset="0"/>
                <a:cs typeface="Calibri" panose="020F0502020204030204" pitchFamily="34" charset="0"/>
              </a:rPr>
              <a:t>Governance</a:t>
            </a:r>
            <a:r>
              <a:rPr lang="en-US" dirty="0">
                <a:latin typeface="Calibri" panose="020F0502020204030204" pitchFamily="34" charset="0"/>
                <a:cs typeface="Calibri" panose="020F0502020204030204" pitchFamily="34" charset="0"/>
              </a:rPr>
              <a:t>?</a:t>
            </a:r>
          </a:p>
        </p:txBody>
      </p:sp>
      <p:pic>
        <p:nvPicPr>
          <p:cNvPr id="4" name="Picture 3">
            <a:extLst>
              <a:ext uri="{FF2B5EF4-FFF2-40B4-BE49-F238E27FC236}">
                <a16:creationId xmlns:a16="http://schemas.microsoft.com/office/drawing/2014/main" id="{ACBC36D8-C747-459A-AFA0-824939F706E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Tree>
    <p:extLst>
      <p:ext uri="{BB962C8B-B14F-4D97-AF65-F5344CB8AC3E}">
        <p14:creationId xmlns:p14="http://schemas.microsoft.com/office/powerpoint/2010/main" val="350492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80457" y="914400"/>
            <a:ext cx="8410574" cy="5410200"/>
          </a:xfrm>
        </p:spPr>
        <p:txBody>
          <a:bodyPr>
            <a:normAutofit/>
          </a:bodyPr>
          <a:lstStyle/>
          <a:p>
            <a:pPr marL="457200" indent="-457200">
              <a:buFont typeface="Arial" panose="020B0604020202020204" pitchFamily="34" charset="0"/>
              <a:buChar char="•"/>
            </a:pPr>
            <a:r>
              <a:rPr lang="en-US" sz="2800" dirty="0">
                <a:latin typeface="Calibri" panose="020F0502020204030204" pitchFamily="34" charset="0"/>
                <a:cs typeface="Calibri" panose="020F0502020204030204" pitchFamily="34" charset="0"/>
              </a:rPr>
              <a:t>Empowered by the Owners, Ends Policies state the board’s values related to desired </a:t>
            </a:r>
            <a:r>
              <a:rPr lang="en-US" sz="3600" b="1" dirty="0">
                <a:solidFill>
                  <a:srgbClr val="FF0000"/>
                </a:solidFill>
                <a:latin typeface="Calibri" panose="020F0502020204030204" pitchFamily="34" charset="0"/>
                <a:cs typeface="Calibri" panose="020F0502020204030204" pitchFamily="34" charset="0"/>
              </a:rPr>
              <a:t>outcomes.</a:t>
            </a:r>
          </a:p>
          <a:p>
            <a:pPr marL="457200" indent="-457200">
              <a:buFont typeface="Arial" panose="020B0604020202020204" pitchFamily="34" charset="0"/>
              <a:buChar char="•"/>
            </a:pPr>
            <a:r>
              <a:rPr lang="en-US" sz="2800" dirty="0">
                <a:latin typeface="Calibri" panose="020F0502020204030204" pitchFamily="34" charset="0"/>
                <a:cs typeface="Calibri" panose="020F0502020204030204" pitchFamily="34" charset="0"/>
              </a:rPr>
              <a:t>Has 3 specific elements:</a:t>
            </a:r>
          </a:p>
          <a:p>
            <a:pPr marL="858838" lvl="2" indent="-514350">
              <a:buFont typeface="+mj-lt"/>
              <a:buAutoNum type="arabicPeriod"/>
            </a:pPr>
            <a:r>
              <a:rPr lang="en-US" sz="2800" dirty="0">
                <a:latin typeface="Calibri" panose="020F0502020204030204" pitchFamily="34" charset="0"/>
                <a:cs typeface="Calibri" panose="020F0502020204030204" pitchFamily="34" charset="0"/>
              </a:rPr>
              <a:t>A benefit/impact/outcome</a:t>
            </a:r>
          </a:p>
          <a:p>
            <a:pPr marL="858838" lvl="2" indent="-514350">
              <a:buFont typeface="+mj-lt"/>
              <a:buAutoNum type="arabicPeriod"/>
            </a:pPr>
            <a:r>
              <a:rPr lang="en-US" sz="2800" dirty="0">
                <a:latin typeface="Calibri" panose="020F0502020204030204" pitchFamily="34" charset="0"/>
                <a:cs typeface="Calibri" panose="020F0502020204030204" pitchFamily="34" charset="0"/>
              </a:rPr>
              <a:t>Who experiences that benefit, and</a:t>
            </a:r>
          </a:p>
          <a:p>
            <a:pPr marL="858838" lvl="2" indent="-514350">
              <a:buFont typeface="+mj-lt"/>
              <a:buAutoNum type="arabicPeriod"/>
            </a:pPr>
            <a:r>
              <a:rPr lang="en-US" sz="2600" dirty="0">
                <a:latin typeface="Calibri" panose="020F0502020204030204" pitchFamily="34" charset="0"/>
                <a:cs typeface="Calibri" panose="020F0502020204030204" pitchFamily="34" charset="0"/>
              </a:rPr>
              <a:t>The worth or relative priority of that benefit (ROI)</a:t>
            </a:r>
          </a:p>
          <a:p>
            <a:pPr marL="457200" indent="-457200">
              <a:buFont typeface="Arial" panose="020B0604020202020204" pitchFamily="34" charset="0"/>
              <a:buChar char="•"/>
            </a:pPr>
            <a:r>
              <a:rPr lang="en-US" sz="3600" b="1" dirty="0">
                <a:solidFill>
                  <a:srgbClr val="FF0000"/>
                </a:solidFill>
                <a:latin typeface="Calibri" panose="020F0502020204030204" pitchFamily="34" charset="0"/>
                <a:cs typeface="Calibri" panose="020F0502020204030204" pitchFamily="34" charset="0"/>
              </a:rPr>
              <a:t>DO</a:t>
            </a:r>
            <a:r>
              <a:rPr lang="en-US" sz="2800" dirty="0">
                <a:latin typeface="Calibri" panose="020F0502020204030204" pitchFamily="34" charset="0"/>
                <a:cs typeface="Calibri" panose="020F0502020204030204" pitchFamily="34" charset="0"/>
              </a:rPr>
              <a:t> describe the intended outcomes of organizational effort.</a:t>
            </a:r>
          </a:p>
          <a:p>
            <a:pPr marL="457200" indent="-457200">
              <a:buFont typeface="Arial" panose="020B0604020202020204" pitchFamily="34" charset="0"/>
              <a:buChar char="•"/>
            </a:pPr>
            <a:r>
              <a:rPr lang="en-US" sz="3600" b="1" dirty="0">
                <a:solidFill>
                  <a:srgbClr val="FF0000"/>
                </a:solidFill>
                <a:latin typeface="Calibri" panose="020F0502020204030204" pitchFamily="34" charset="0"/>
                <a:cs typeface="Calibri" panose="020F0502020204030204" pitchFamily="34" charset="0"/>
              </a:rPr>
              <a:t>DON’T</a:t>
            </a:r>
            <a:r>
              <a:rPr lang="en-US" sz="2800" dirty="0">
                <a:latin typeface="Calibri" panose="020F0502020204030204" pitchFamily="34" charset="0"/>
                <a:cs typeface="Calibri" panose="020F0502020204030204" pitchFamily="34" charset="0"/>
              </a:rPr>
              <a:t> describe activities, programs, or services the organization is providing.</a:t>
            </a:r>
          </a:p>
        </p:txBody>
      </p:sp>
      <p:sp>
        <p:nvSpPr>
          <p:cNvPr id="3" name="Title 2"/>
          <p:cNvSpPr>
            <a:spLocks noGrp="1"/>
          </p:cNvSpPr>
          <p:nvPr>
            <p:ph type="title"/>
          </p:nvPr>
        </p:nvSpPr>
        <p:spPr>
          <a:xfrm>
            <a:off x="452969" y="228600"/>
            <a:ext cx="7680960" cy="685800"/>
          </a:xfrm>
        </p:spPr>
        <p:txBody>
          <a:bodyPr>
            <a:noAutofit/>
          </a:bodyPr>
          <a:lstStyle/>
          <a:p>
            <a:pPr algn="ctr"/>
            <a:r>
              <a:rPr lang="en-US" sz="4400" dirty="0">
                <a:latin typeface="Calibri" panose="020F0502020204030204" pitchFamily="34" charset="0"/>
                <a:cs typeface="Calibri" panose="020F0502020204030204" pitchFamily="34" charset="0"/>
              </a:rPr>
              <a:t>What is an Ends Policy?</a:t>
            </a:r>
          </a:p>
        </p:txBody>
      </p:sp>
      <p:pic>
        <p:nvPicPr>
          <p:cNvPr id="4" name="Picture 3">
            <a:extLst>
              <a:ext uri="{FF2B5EF4-FFF2-40B4-BE49-F238E27FC236}">
                <a16:creationId xmlns:a16="http://schemas.microsoft.com/office/drawing/2014/main" id="{7D369196-5462-472F-A473-7D0043DDA9A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Tree>
    <p:extLst>
      <p:ext uri="{BB962C8B-B14F-4D97-AF65-F5344CB8AC3E}">
        <p14:creationId xmlns:p14="http://schemas.microsoft.com/office/powerpoint/2010/main" val="281293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9FD9B5B2-5EB4-4605-A46D-DEDC65D4AB61}"/>
              </a:ext>
            </a:extLst>
          </p:cNvPr>
          <p:cNvSpPr>
            <a:spLocks noGrp="1"/>
          </p:cNvSpPr>
          <p:nvPr>
            <p:ph type="title"/>
          </p:nvPr>
        </p:nvSpPr>
        <p:spPr>
          <a:xfrm>
            <a:off x="609600" y="251460"/>
            <a:ext cx="7680960" cy="838200"/>
          </a:xfrm>
        </p:spPr>
        <p:txBody>
          <a:bodyPr>
            <a:normAutofit fontScale="90000"/>
          </a:bodyPr>
          <a:lstStyle/>
          <a:p>
            <a:pPr algn="ctr"/>
            <a:r>
              <a:rPr lang="en-US" sz="5400" dirty="0"/>
              <a:t> </a:t>
            </a:r>
            <a:r>
              <a:rPr lang="en-US" sz="4900" dirty="0">
                <a:latin typeface="Calibri" panose="020F0502020204030204" pitchFamily="34" charset="0"/>
                <a:cs typeface="Calibri" panose="020F0502020204030204" pitchFamily="34" charset="0"/>
              </a:rPr>
              <a:t>Jobs of the Board</a:t>
            </a:r>
          </a:p>
        </p:txBody>
      </p:sp>
      <p:graphicFrame>
        <p:nvGraphicFramePr>
          <p:cNvPr id="2" name="Diagram 1">
            <a:extLst>
              <a:ext uri="{FF2B5EF4-FFF2-40B4-BE49-F238E27FC236}">
                <a16:creationId xmlns:a16="http://schemas.microsoft.com/office/drawing/2014/main" id="{3E2B8788-F723-1F49-A8D2-BA5760C951B8}"/>
              </a:ext>
            </a:extLst>
          </p:cNvPr>
          <p:cNvGraphicFramePr/>
          <p:nvPr>
            <p:extLst>
              <p:ext uri="{D42A27DB-BD31-4B8C-83A1-F6EECF244321}">
                <p14:modId xmlns:p14="http://schemas.microsoft.com/office/powerpoint/2010/main" val="485064556"/>
              </p:ext>
            </p:extLst>
          </p:nvPr>
        </p:nvGraphicFramePr>
        <p:xfrm>
          <a:off x="352426" y="1463040"/>
          <a:ext cx="768096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D877AD05-ADC3-4D02-8503-E1952FEDF1D4}"/>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Tree>
    <p:extLst>
      <p:ext uri="{BB962C8B-B14F-4D97-AF65-F5344CB8AC3E}">
        <p14:creationId xmlns:p14="http://schemas.microsoft.com/office/powerpoint/2010/main" val="2008520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C9FD9DC-3028-4959-A98C-EA3D05E10F5A}"/>
              </a:ext>
            </a:extLst>
          </p:cNvPr>
          <p:cNvSpPr>
            <a:spLocks noGrp="1"/>
          </p:cNvSpPr>
          <p:nvPr>
            <p:ph sz="quarter" idx="13"/>
          </p:nvPr>
        </p:nvSpPr>
        <p:spPr>
          <a:xfrm>
            <a:off x="420174" y="1203960"/>
            <a:ext cx="8562974" cy="4724400"/>
          </a:xfrm>
        </p:spPr>
        <p:txBody>
          <a:bodyPr>
            <a:noAutofit/>
          </a:bodyPr>
          <a:lstStyle/>
          <a:p>
            <a:pPr marL="285750" indent="-285750">
              <a:spcBef>
                <a:spcPts val="0"/>
              </a:spcBef>
              <a:buFont typeface="Arial" panose="020B0604020202020204" pitchFamily="34" charset="0"/>
              <a:buChar char="•"/>
            </a:pPr>
            <a:r>
              <a:rPr lang="en-US" sz="2400" dirty="0">
                <a:latin typeface="Calibri" panose="020F0502020204030204" pitchFamily="34" charset="0"/>
                <a:cs typeface="Calibri" panose="020F0502020204030204" pitchFamily="34" charset="0"/>
              </a:rPr>
              <a:t>Serve as volunteers</a:t>
            </a:r>
          </a:p>
          <a:p>
            <a:pPr marL="285750" indent="-285750">
              <a:spcBef>
                <a:spcPts val="0"/>
              </a:spcBef>
              <a:buFont typeface="Arial" panose="020B0604020202020204" pitchFamily="34" charset="0"/>
              <a:buChar char="•"/>
            </a:pPr>
            <a:r>
              <a:rPr lang="en-US" sz="2400" dirty="0">
                <a:latin typeface="Calibri" panose="020F0502020204030204" pitchFamily="34" charset="0"/>
                <a:cs typeface="Calibri" panose="020F0502020204030204" pitchFamily="34" charset="0"/>
              </a:rPr>
              <a:t>Three-year terms- up to two consecutive</a:t>
            </a:r>
          </a:p>
          <a:p>
            <a:pPr marL="285750" indent="-285750">
              <a:spcBef>
                <a:spcPts val="0"/>
              </a:spcBef>
              <a:buFont typeface="Arial" panose="020B0604020202020204" pitchFamily="34" charset="0"/>
              <a:buChar char="•"/>
            </a:pPr>
            <a:r>
              <a:rPr lang="en-US" sz="2400" dirty="0">
                <a:latin typeface="Calibri" panose="020F0502020204030204" pitchFamily="34" charset="0"/>
                <a:cs typeface="Calibri" panose="020F0502020204030204" pitchFamily="34" charset="0"/>
              </a:rPr>
              <a:t>(6) Scheduled Board Meetings (typically Monday evenings)</a:t>
            </a:r>
          </a:p>
          <a:p>
            <a:pPr marL="285750" indent="-285750">
              <a:spcBef>
                <a:spcPts val="0"/>
              </a:spcBef>
              <a:buFont typeface="Arial" panose="020B0604020202020204" pitchFamily="34" charset="0"/>
              <a:buChar char="•"/>
            </a:pPr>
            <a:r>
              <a:rPr lang="en-US" sz="2400" dirty="0">
                <a:latin typeface="Calibri" panose="020F0502020204030204" pitchFamily="34" charset="0"/>
                <a:cs typeface="Calibri" panose="020F0502020204030204" pitchFamily="34" charset="0"/>
              </a:rPr>
              <a:t>Full Day Board retreat  (Saturday in September TBD)</a:t>
            </a:r>
          </a:p>
          <a:p>
            <a:pPr marL="285750" indent="-285750">
              <a:spcBef>
                <a:spcPts val="0"/>
              </a:spcBef>
              <a:buFont typeface="Arial" panose="020B0604020202020204" pitchFamily="34" charset="0"/>
              <a:buChar char="•"/>
            </a:pPr>
            <a:r>
              <a:rPr lang="en-US" sz="2400" dirty="0">
                <a:latin typeface="Calibri" panose="020F0502020204030204" pitchFamily="34" charset="0"/>
                <a:cs typeface="Calibri" panose="020F0502020204030204" pitchFamily="34" charset="0"/>
              </a:rPr>
              <a:t>Participation in Committees</a:t>
            </a:r>
          </a:p>
          <a:p>
            <a:pPr marL="630238" lvl="2" indent="-285750">
              <a:spcBef>
                <a:spcPts val="0"/>
              </a:spcBef>
            </a:pPr>
            <a:r>
              <a:rPr lang="en-US" sz="2400" dirty="0">
                <a:latin typeface="Calibri" panose="020F0502020204030204" pitchFamily="34" charset="0"/>
                <a:cs typeface="Calibri" panose="020F0502020204030204" pitchFamily="34" charset="0"/>
              </a:rPr>
              <a:t>Charism</a:t>
            </a:r>
          </a:p>
          <a:p>
            <a:pPr marL="630238" lvl="2" indent="-285750">
              <a:spcBef>
                <a:spcPts val="0"/>
              </a:spcBef>
            </a:pPr>
            <a:r>
              <a:rPr lang="en-US" sz="2400" dirty="0">
                <a:latin typeface="Calibri" panose="020F0502020204030204" pitchFamily="34" charset="0"/>
                <a:cs typeface="Calibri" panose="020F0502020204030204" pitchFamily="34" charset="0"/>
              </a:rPr>
              <a:t>Audit- Finance</a:t>
            </a:r>
          </a:p>
          <a:p>
            <a:pPr marL="630238" lvl="2" indent="-285750">
              <a:spcBef>
                <a:spcPts val="0"/>
              </a:spcBef>
            </a:pPr>
            <a:r>
              <a:rPr lang="en-US" sz="2400" dirty="0">
                <a:latin typeface="Calibri" panose="020F0502020204030204" pitchFamily="34" charset="0"/>
                <a:cs typeface="Calibri" panose="020F0502020204030204" pitchFamily="34" charset="0"/>
              </a:rPr>
              <a:t>Board Affairs</a:t>
            </a:r>
          </a:p>
          <a:p>
            <a:pPr marL="630238" lvl="2" indent="-285750">
              <a:spcBef>
                <a:spcPts val="0"/>
              </a:spcBef>
            </a:pPr>
            <a:r>
              <a:rPr lang="en-US" sz="2400" dirty="0">
                <a:latin typeface="Calibri" panose="020F0502020204030204" pitchFamily="34" charset="0"/>
                <a:cs typeface="Calibri" panose="020F0502020204030204" pitchFamily="34" charset="0"/>
              </a:rPr>
              <a:t>Ends Policies</a:t>
            </a:r>
          </a:p>
          <a:p>
            <a:pPr marL="630238" lvl="2" indent="-285750">
              <a:spcBef>
                <a:spcPts val="0"/>
              </a:spcBef>
            </a:pPr>
            <a:r>
              <a:rPr lang="en-US" sz="2400" dirty="0">
                <a:latin typeface="Calibri" panose="020F0502020204030204" pitchFamily="34" charset="0"/>
                <a:cs typeface="Calibri" panose="020F0502020204030204" pitchFamily="34" charset="0"/>
              </a:rPr>
              <a:t>Policy Governance</a:t>
            </a:r>
          </a:p>
          <a:p>
            <a:pPr marL="630238" lvl="2" indent="-285750">
              <a:spcBef>
                <a:spcPts val="0"/>
              </a:spcBef>
            </a:pPr>
            <a:r>
              <a:rPr lang="en-US" sz="2400" dirty="0">
                <a:latin typeface="Calibri" panose="020F0502020204030204" pitchFamily="34" charset="0"/>
                <a:cs typeface="Calibri" panose="020F0502020204030204" pitchFamily="34" charset="0"/>
              </a:rPr>
              <a:t>Other ad hoc?</a:t>
            </a:r>
          </a:p>
          <a:p>
            <a:pPr marL="285750" indent="-285750">
              <a:spcBef>
                <a:spcPts val="0"/>
              </a:spcBef>
              <a:buFont typeface="Arial" panose="020B0604020202020204" pitchFamily="34" charset="0"/>
              <a:buChar char="•"/>
            </a:pPr>
            <a:r>
              <a:rPr lang="en-US" sz="2400" dirty="0">
                <a:latin typeface="Calibri" panose="020F0502020204030204" pitchFamily="34" charset="0"/>
                <a:cs typeface="Calibri" panose="020F0502020204030204" pitchFamily="34" charset="0"/>
              </a:rPr>
              <a:t>Participation in Passionist and St. Paul’s spiritual,  educational and experiential opportunities TBD</a:t>
            </a:r>
          </a:p>
        </p:txBody>
      </p:sp>
      <p:sp>
        <p:nvSpPr>
          <p:cNvPr id="7" name="Title 6">
            <a:extLst>
              <a:ext uri="{FF2B5EF4-FFF2-40B4-BE49-F238E27FC236}">
                <a16:creationId xmlns:a16="http://schemas.microsoft.com/office/drawing/2014/main" id="{430AFCF4-1F3E-4DA5-B7FA-1396865A3B47}"/>
              </a:ext>
            </a:extLst>
          </p:cNvPr>
          <p:cNvSpPr>
            <a:spLocks noGrp="1"/>
          </p:cNvSpPr>
          <p:nvPr>
            <p:ph type="title"/>
          </p:nvPr>
        </p:nvSpPr>
        <p:spPr>
          <a:xfrm>
            <a:off x="533400" y="137160"/>
            <a:ext cx="7680960" cy="1066800"/>
          </a:xfrm>
        </p:spPr>
        <p:txBody>
          <a:bodyPr>
            <a:normAutofit/>
          </a:bodyPr>
          <a:lstStyle/>
          <a:p>
            <a:pPr algn="ctr"/>
            <a:r>
              <a:rPr lang="en-US" sz="4400" dirty="0">
                <a:latin typeface="Calibri" panose="020F0502020204030204" pitchFamily="34" charset="0"/>
                <a:cs typeface="Calibri" panose="020F0502020204030204" pitchFamily="34" charset="0"/>
              </a:rPr>
              <a:t>Board Member Expectations</a:t>
            </a:r>
          </a:p>
        </p:txBody>
      </p:sp>
      <p:pic>
        <p:nvPicPr>
          <p:cNvPr id="4" name="Picture 3">
            <a:extLst>
              <a:ext uri="{FF2B5EF4-FFF2-40B4-BE49-F238E27FC236}">
                <a16:creationId xmlns:a16="http://schemas.microsoft.com/office/drawing/2014/main" id="{EEC7E93D-894F-4958-BF90-0B6096F00AA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96265" y="5649849"/>
            <a:ext cx="627561" cy="959126"/>
          </a:xfrm>
          <a:prstGeom prst="rect">
            <a:avLst/>
          </a:prstGeom>
        </p:spPr>
      </p:pic>
    </p:spTree>
    <p:extLst>
      <p:ext uri="{BB962C8B-B14F-4D97-AF65-F5344CB8AC3E}">
        <p14:creationId xmlns:p14="http://schemas.microsoft.com/office/powerpoint/2010/main" val="9650870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{9AC22832-5B2F-894A-8BF8-16BE88CD7A4F}tf10001120</Template>
  <TotalTime>3350</TotalTime>
  <Words>1072</Words>
  <Application>Microsoft Office PowerPoint</Application>
  <PresentationFormat>On-screen Show (4:3)</PresentationFormat>
  <Paragraphs>136</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Corbel</vt:lpstr>
      <vt:lpstr>Courier New</vt:lpstr>
      <vt:lpstr>Mylar</vt:lpstr>
      <vt:lpstr>PowerPoint Presentation</vt:lpstr>
      <vt:lpstr>The Passionists of Holy Cross Province</vt:lpstr>
      <vt:lpstr>Passionist Charism </vt:lpstr>
      <vt:lpstr>St. Paul of the Cross</vt:lpstr>
      <vt:lpstr>PowerPoint Presentation</vt:lpstr>
      <vt:lpstr>PowerPoint Presentation</vt:lpstr>
      <vt:lpstr>What is an Ends Policy?</vt:lpstr>
      <vt:lpstr> Jobs of the Board</vt:lpstr>
      <vt:lpstr>Board Member Expectations</vt:lpstr>
      <vt:lpstr>Current Situation </vt:lpstr>
      <vt:lpstr> </vt:lpstr>
      <vt:lpstr> </vt:lpstr>
      <vt:lpstr> </vt:lpstr>
    </vt:vector>
  </TitlesOfParts>
  <Company>Mater Dolorosa Retreat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Velarde</dc:creator>
  <cp:lastModifiedBy>Jim McKelvey</cp:lastModifiedBy>
  <cp:revision>128</cp:revision>
  <cp:lastPrinted>2023-01-07T22:47:18Z</cp:lastPrinted>
  <dcterms:created xsi:type="dcterms:W3CDTF">2018-01-22T07:47:24Z</dcterms:created>
  <dcterms:modified xsi:type="dcterms:W3CDTF">2023-01-08T15:02:40Z</dcterms:modified>
</cp:coreProperties>
</file>