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8" r:id="rId3"/>
    <p:sldId id="292" r:id="rId4"/>
    <p:sldId id="257" r:id="rId5"/>
    <p:sldId id="265" r:id="rId6"/>
    <p:sldId id="266" r:id="rId7"/>
    <p:sldId id="267" r:id="rId8"/>
    <p:sldId id="268" r:id="rId9"/>
    <p:sldId id="269" r:id="rId10"/>
    <p:sldId id="270" r:id="rId11"/>
    <p:sldId id="259" r:id="rId12"/>
    <p:sldId id="271" r:id="rId13"/>
    <p:sldId id="272" r:id="rId14"/>
    <p:sldId id="273" r:id="rId15"/>
    <p:sldId id="274" r:id="rId16"/>
    <p:sldId id="275" r:id="rId17"/>
    <p:sldId id="288" r:id="rId18"/>
    <p:sldId id="289" r:id="rId19"/>
    <p:sldId id="276" r:id="rId20"/>
    <p:sldId id="283" r:id="rId21"/>
    <p:sldId id="282" r:id="rId22"/>
    <p:sldId id="290" r:id="rId23"/>
    <p:sldId id="291" r:id="rId24"/>
    <p:sldId id="277" r:id="rId25"/>
    <p:sldId id="278" r:id="rId26"/>
    <p:sldId id="281" r:id="rId27"/>
    <p:sldId id="279" r:id="rId28"/>
    <p:sldId id="280" r:id="rId29"/>
    <p:sldId id="284" r:id="rId30"/>
    <p:sldId id="285" r:id="rId31"/>
    <p:sldId id="286" r:id="rId32"/>
    <p:sldId id="298" r:id="rId33"/>
    <p:sldId id="287" r:id="rId34"/>
    <p:sldId id="261" r:id="rId35"/>
    <p:sldId id="293" r:id="rId36"/>
    <p:sldId id="294" r:id="rId37"/>
    <p:sldId id="295" r:id="rId38"/>
    <p:sldId id="296" r:id="rId39"/>
    <p:sldId id="297" r:id="rId40"/>
    <p:sldId id="262" r:id="rId41"/>
    <p:sldId id="263"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FBFC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51004" autoAdjust="0"/>
  </p:normalViewPr>
  <p:slideViewPr>
    <p:cSldViewPr snapToGrid="0">
      <p:cViewPr varScale="1">
        <p:scale>
          <a:sx n="57" d="100"/>
          <a:sy n="57" d="100"/>
        </p:scale>
        <p:origin x="106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91F58-2E56-47F4-9C4F-142A65C31F29}" type="datetimeFigureOut">
              <a:rPr lang="en-US" smtClean="0"/>
              <a:t>1/12/2023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9F7AC-834E-4448-BBB0-B6F1A7F7AA8A}" type="slidenum">
              <a:rPr lang="en-US" smtClean="0"/>
              <a:t>‹#›</a:t>
            </a:fld>
            <a:endParaRPr lang="en-US"/>
          </a:p>
        </p:txBody>
      </p:sp>
    </p:spTree>
    <p:extLst>
      <p:ext uri="{BB962C8B-B14F-4D97-AF65-F5344CB8AC3E}">
        <p14:creationId xmlns:p14="http://schemas.microsoft.com/office/powerpoint/2010/main" val="2383044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a:t>
            </a:fld>
            <a:endParaRPr lang="en-US"/>
          </a:p>
        </p:txBody>
      </p:sp>
    </p:spTree>
    <p:extLst>
      <p:ext uri="{BB962C8B-B14F-4D97-AF65-F5344CB8AC3E}">
        <p14:creationId xmlns:p14="http://schemas.microsoft.com/office/powerpoint/2010/main" val="2161099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a:t>
            </a:r>
            <a:r>
              <a:rPr lang="en-US" dirty="0"/>
              <a:t> …  </a:t>
            </a:r>
          </a:p>
          <a:p>
            <a:endParaRPr lang="en-US" dirty="0"/>
          </a:p>
          <a:p>
            <a:r>
              <a:rPr lang="en-US" dirty="0"/>
              <a:t>2017 – Introduction of Policy Governance and the establishment of the five committees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The Audit/Financial Committee is to ensure the financial stability of the ministries of St. Paul of the Cross Passionist Retreat Center (SPC) and safeguard its assets.</a:t>
            </a:r>
          </a:p>
          <a:p>
            <a:endParaRPr lang="en-US" dirty="0"/>
          </a:p>
          <a:p>
            <a:r>
              <a:rPr lang="en-US" dirty="0"/>
              <a:t>The Board Affairs Committee is to oversee the internal business of the Board in accordance with its Articles of Incorporation, Bylaws and Governance policies; to plan ongoing Board education; and obtain qualified members for the Board and its Committees. </a:t>
            </a:r>
          </a:p>
          <a:p>
            <a:endParaRPr lang="en-US" dirty="0"/>
          </a:p>
          <a:p>
            <a:r>
              <a:rPr lang="en-US" dirty="0"/>
              <a:t>The Charism Committee is to </a:t>
            </a:r>
            <a:r>
              <a:rPr lang="en-US" sz="1800" dirty="0">
                <a:effectLst/>
                <a:latin typeface="Times New Roman" panose="02020603050405020304" pitchFamily="18" charset="0"/>
                <a:ea typeface="Times New Roman" panose="02020603050405020304" pitchFamily="18" charset="0"/>
              </a:rPr>
              <a:t>ensure the Passionist Charism (in the Spirit of St. Paul of the Cross) is an integral part of each board of directors meeting.</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The Ends Committee is to articulate not what the organization does, but why it exists, for what people, and at what cost. </a:t>
            </a:r>
          </a:p>
          <a:p>
            <a:endParaRPr lang="en-US" sz="1800" dirty="0">
              <a:effectLst/>
              <a:latin typeface="Times New Roman" panose="02020603050405020304" pitchFamily="18" charset="0"/>
            </a:endParaRP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The Ad Hoc Policy Governance Committee was created to assist in the adoption of the Policy Governance model.</a:t>
            </a:r>
          </a:p>
          <a:p>
            <a:endParaRPr lang="en-US"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&lt;CLICK&gt;</a:t>
            </a:r>
            <a:endParaRPr lang="en-US" sz="1800" dirty="0"/>
          </a:p>
          <a:p>
            <a:endParaRPr lang="en-US" sz="1800" dirty="0">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10</a:t>
            </a:fld>
            <a:endParaRPr lang="en-US"/>
          </a:p>
        </p:txBody>
      </p:sp>
    </p:spTree>
    <p:extLst>
      <p:ext uri="{BB962C8B-B14F-4D97-AF65-F5344CB8AC3E}">
        <p14:creationId xmlns:p14="http://schemas.microsoft.com/office/powerpoint/2010/main" val="379462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ROGER </a:t>
            </a:r>
            <a:r>
              <a:rPr lang="en-US" dirty="0"/>
              <a:t>…</a:t>
            </a:r>
          </a:p>
          <a:p>
            <a:endParaRPr lang="en-US" dirty="0"/>
          </a:p>
          <a:p>
            <a:r>
              <a:rPr lang="en-US" dirty="0"/>
              <a:t>The heading for this section is a bit misleading since we no longer provide our new board members with a binder … tomorrow you’ll receive all these document electronically.</a:t>
            </a:r>
          </a:p>
          <a:p>
            <a:endParaRPr lang="en-US" dirty="0"/>
          </a:p>
          <a:p>
            <a:r>
              <a:rPr lang="en-US" dirty="0"/>
              <a:t>We’ll now briefly cover each one of these items … </a:t>
            </a:r>
            <a:r>
              <a:rPr lang="en-US" b="1" dirty="0"/>
              <a:t>&lt;CLICK&gt;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11</a:t>
            </a:fld>
            <a:endParaRPr lang="en-US"/>
          </a:p>
        </p:txBody>
      </p:sp>
    </p:spTree>
    <p:extLst>
      <p:ext uri="{BB962C8B-B14F-4D97-AF65-F5344CB8AC3E}">
        <p14:creationId xmlns:p14="http://schemas.microsoft.com/office/powerpoint/2010/main" val="964750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ROGER …</a:t>
            </a:r>
          </a:p>
          <a:p>
            <a:endParaRPr lang="en-US" dirty="0"/>
          </a:p>
          <a:p>
            <a:r>
              <a:rPr lang="en-US" dirty="0"/>
              <a:t>Read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12</a:t>
            </a:fld>
            <a:endParaRPr lang="en-US"/>
          </a:p>
        </p:txBody>
      </p:sp>
    </p:spTree>
    <p:extLst>
      <p:ext uri="{BB962C8B-B14F-4D97-AF65-F5344CB8AC3E}">
        <p14:creationId xmlns:p14="http://schemas.microsoft.com/office/powerpoint/2010/main" val="367036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ROGER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following are the Guiding Values of St. Paul of the Cross Retreat and Conference Center:</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285750" marR="0" lvl="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Christ Centered Spirituality</a:t>
            </a:r>
            <a:r>
              <a:rPr lang="en-US" sz="1800" dirty="0">
                <a:effectLst/>
                <a:latin typeface="Times New Roman" panose="02020603050405020304" pitchFamily="18" charset="0"/>
                <a:ea typeface="Calibri" panose="020F0502020204030204" pitchFamily="34" charset="0"/>
              </a:rPr>
              <a:t>:  Finding hope and strength in the midst of suffering through the passion of Christ. </a:t>
            </a:r>
          </a:p>
          <a:p>
            <a:pPr marL="285750" marR="0" lvl="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Compassion</a:t>
            </a:r>
            <a:r>
              <a:rPr lang="en-US" sz="1800" dirty="0">
                <a:effectLst/>
                <a:latin typeface="Times New Roman" panose="02020603050405020304" pitchFamily="18" charset="0"/>
                <a:ea typeface="Calibri" panose="020F0502020204030204" pitchFamily="34" charset="0"/>
              </a:rPr>
              <a:t>:  Experiencing in a down to earth way God’s tender mercy.</a:t>
            </a:r>
          </a:p>
          <a:p>
            <a:pPr marL="285750" marR="0" lvl="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Hospitality</a:t>
            </a:r>
            <a:r>
              <a:rPr lang="en-US" sz="1800" dirty="0">
                <a:effectLst/>
                <a:latin typeface="Times New Roman" panose="02020603050405020304" pitchFamily="18" charset="0"/>
                <a:ea typeface="Calibri" panose="020F0502020204030204" pitchFamily="34" charset="0"/>
              </a:rPr>
              <a:t>:  A profound acceptance and open-hearted welcome of all who come to St. Paul of the Cross.</a:t>
            </a:r>
          </a:p>
          <a:p>
            <a:pPr marL="285750" marR="0" lvl="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Quiet &amp; Prayerful Environment</a:t>
            </a:r>
            <a:r>
              <a:rPr lang="en-US" sz="1800" dirty="0">
                <a:effectLst/>
                <a:latin typeface="Times New Roman" panose="02020603050405020304" pitchFamily="18" charset="0"/>
                <a:ea typeface="Calibri" panose="020F0502020204030204" pitchFamily="34" charset="0"/>
              </a:rPr>
              <a:t>:  Offering a comfortable and a nurturing place of safety that prepares the human heart for contact with God.</a:t>
            </a:r>
          </a:p>
          <a:p>
            <a:pPr marL="285750" marR="0" lvl="0" indent="-28575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Times New Roman" panose="02020603050405020304" pitchFamily="18" charset="0"/>
            </a:endParaRPr>
          </a:p>
          <a:p>
            <a:pPr marL="285750" marR="0" lvl="0" indent="-285750">
              <a:spcBef>
                <a:spcPts val="0"/>
              </a:spcBef>
              <a:spcAft>
                <a:spcPts val="0"/>
              </a:spcAft>
              <a:buFont typeface="Arial" panose="020B0604020202020204" pitchFamily="34" charset="0"/>
              <a:buChar char="•"/>
            </a:pPr>
            <a:r>
              <a:rPr lang="en-US" sz="1800" b="1" dirty="0">
                <a:effectLst/>
                <a:latin typeface="Times New Roman" panose="02020603050405020304" pitchFamily="18" charset="0"/>
                <a:ea typeface="Calibri" panose="020F0502020204030204" pitchFamily="34" charset="0"/>
              </a:rPr>
              <a:t>Service to All</a:t>
            </a:r>
            <a:r>
              <a:rPr lang="en-US" sz="1800" dirty="0">
                <a:effectLst/>
                <a:latin typeface="Times New Roman" panose="02020603050405020304" pitchFamily="18" charset="0"/>
                <a:ea typeface="Calibri" panose="020F0502020204030204" pitchFamily="34" charset="0"/>
              </a:rPr>
              <a:t>:  Discovering and meeting the pressing unmet needs found in both the church and humanity.</a:t>
            </a:r>
            <a:endParaRPr lang="en-US" sz="1800" dirty="0">
              <a:effectLst/>
              <a:latin typeface="Times New Roman" panose="02020603050405020304" pitchFamily="18" charset="0"/>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13</a:t>
            </a:fld>
            <a:endParaRPr lang="en-US"/>
          </a:p>
        </p:txBody>
      </p:sp>
    </p:spTree>
    <p:extLst>
      <p:ext uri="{BB962C8B-B14F-4D97-AF65-F5344CB8AC3E}">
        <p14:creationId xmlns:p14="http://schemas.microsoft.com/office/powerpoint/2010/main" val="158309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ROGER  …</a:t>
            </a:r>
          </a:p>
          <a:p>
            <a:endParaRPr lang="en-US" dirty="0"/>
          </a:p>
          <a:p>
            <a:r>
              <a:rPr lang="en-US" dirty="0"/>
              <a:t>Read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14</a:t>
            </a:fld>
            <a:endParaRPr lang="en-US"/>
          </a:p>
        </p:txBody>
      </p:sp>
    </p:spTree>
    <p:extLst>
      <p:ext uri="{BB962C8B-B14F-4D97-AF65-F5344CB8AC3E}">
        <p14:creationId xmlns:p14="http://schemas.microsoft.com/office/powerpoint/2010/main" val="1595205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ROGER …</a:t>
            </a:r>
          </a:p>
          <a:p>
            <a:endParaRPr lang="en-US" dirty="0"/>
          </a:p>
          <a:p>
            <a:r>
              <a:rPr lang="en-US" dirty="0"/>
              <a:t>In May of 2000, the Province Retreat Center Board began a major initiative to develop new structures of governance capable of carrying forward the mission of Holy Cross Province retreat centers.  These new institutional developments would respond to the challenges posed by significant, long-term reductions in vowed Passionist personnel.  To respond well, the new agencies would need a faithful possession of the Passionist spirit or charism that is the driving force of retreat center ministry.  It was for these reasons this document was developed.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15</a:t>
            </a:fld>
            <a:endParaRPr lang="en-US"/>
          </a:p>
        </p:txBody>
      </p:sp>
    </p:spTree>
    <p:extLst>
      <p:ext uri="{BB962C8B-B14F-4D97-AF65-F5344CB8AC3E}">
        <p14:creationId xmlns:p14="http://schemas.microsoft.com/office/powerpoint/2010/main" val="107460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ROGER </a:t>
            </a:r>
            <a:r>
              <a:rPr lang="en-US" b="0" dirty="0"/>
              <a:t>… The Bylaws …</a:t>
            </a:r>
          </a:p>
          <a:p>
            <a:endParaRPr lang="en-US" dirty="0"/>
          </a:p>
          <a:p>
            <a:r>
              <a:rPr lang="en-US" dirty="0"/>
              <a:t>This is a 14-page document which identifies the Corporation and the roles and duties of the Board of Trustees, the Board of Directors, Officers of the Corporation and its Committees. </a:t>
            </a:r>
          </a:p>
          <a:p>
            <a:endParaRPr lang="en-US" dirty="0"/>
          </a:p>
          <a:p>
            <a:r>
              <a:rPr lang="en-US" dirty="0"/>
              <a:t>It also contains a Miscellaneous Section with provisions regarding the Indemnification of the Trustees, Board, and Officers as well as policies dealing with conflicts of interest, acceptance of gifts, whistle blower protection, corporation minutes and records, and the like.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16</a:t>
            </a:fld>
            <a:endParaRPr lang="en-US"/>
          </a:p>
        </p:txBody>
      </p:sp>
    </p:spTree>
    <p:extLst>
      <p:ext uri="{BB962C8B-B14F-4D97-AF65-F5344CB8AC3E}">
        <p14:creationId xmlns:p14="http://schemas.microsoft.com/office/powerpoint/2010/main" val="114261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ROGER …</a:t>
            </a:r>
          </a:p>
          <a:p>
            <a:endParaRPr lang="en-US" dirty="0"/>
          </a:p>
          <a:p>
            <a:r>
              <a:rPr lang="en-US" dirty="0"/>
              <a:t>One key provision of the Bylaws requires a pledge on the part of the Directors to:</a:t>
            </a:r>
          </a:p>
          <a:p>
            <a:endParaRPr lang="en-US" dirty="0"/>
          </a:p>
          <a:p>
            <a:pPr marL="171450" indent="-171450">
              <a:buFont typeface="Arial" panose="020B0604020202020204" pitchFamily="34" charset="0"/>
              <a:buChar char="•"/>
            </a:pPr>
            <a:r>
              <a:rPr lang="en-US" dirty="0"/>
              <a:t>Fulfill the Passionist Mission</a:t>
            </a:r>
          </a:p>
          <a:p>
            <a:pPr marL="171450" indent="-171450">
              <a:buFont typeface="Arial" panose="020B0604020202020204" pitchFamily="34" charset="0"/>
              <a:buChar char="•"/>
            </a:pPr>
            <a:r>
              <a:rPr lang="en-US" dirty="0"/>
              <a:t>Abide by the Articles of Incorporation &amp; Bylaws</a:t>
            </a:r>
          </a:p>
          <a:p>
            <a:pPr marL="171450" indent="-171450">
              <a:buFont typeface="Arial" panose="020B0604020202020204" pitchFamily="34" charset="0"/>
              <a:buChar char="•"/>
            </a:pPr>
            <a:r>
              <a:rPr lang="en-US" dirty="0"/>
              <a:t>Promote the Roman Catholic nature</a:t>
            </a:r>
          </a:p>
          <a:p>
            <a:pPr marL="171450" indent="-171450">
              <a:buFont typeface="Arial" panose="020B0604020202020204" pitchFamily="34" charset="0"/>
              <a:buChar char="•"/>
            </a:pPr>
            <a:r>
              <a:rPr lang="en-US" dirty="0"/>
              <a:t>Promote the Sponsorship of Holy Cross Province</a:t>
            </a:r>
          </a:p>
          <a:p>
            <a:pPr marL="171450" indent="-171450">
              <a:buFont typeface="Arial" panose="020B0604020202020204" pitchFamily="34" charset="0"/>
              <a:buChar char="•"/>
            </a:pPr>
            <a:r>
              <a:rPr lang="en-US" dirty="0"/>
              <a:t>Adopt the policies of Holy Cross Province</a:t>
            </a:r>
          </a:p>
          <a:p>
            <a:pPr marL="171450" indent="-171450">
              <a:buFont typeface="Arial" panose="020B0604020202020204" pitchFamily="34" charset="0"/>
              <a:buChar char="•"/>
            </a:pPr>
            <a:r>
              <a:rPr lang="en-US" dirty="0"/>
              <a:t>Maintain correct/complete books &amp; records</a:t>
            </a:r>
          </a:p>
          <a:p>
            <a:pPr marL="171450" indent="-171450">
              <a:buFont typeface="Arial" panose="020B0604020202020204" pitchFamily="34" charset="0"/>
              <a:buChar char="•"/>
            </a:pPr>
            <a:r>
              <a:rPr lang="en-US" dirty="0"/>
              <a:t>Comply with Michigan Nonprofit Corporation Act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17</a:t>
            </a:fld>
            <a:endParaRPr lang="en-US"/>
          </a:p>
        </p:txBody>
      </p:sp>
    </p:spTree>
    <p:extLst>
      <p:ext uri="{BB962C8B-B14F-4D97-AF65-F5344CB8AC3E}">
        <p14:creationId xmlns:p14="http://schemas.microsoft.com/office/powerpoint/2010/main" val="3336828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ROGER …</a:t>
            </a:r>
          </a:p>
          <a:p>
            <a:endParaRPr lang="en-US" dirty="0"/>
          </a:p>
          <a:p>
            <a:r>
              <a:rPr lang="en-US" dirty="0"/>
              <a:t>Another key provision of the Bylaws states the specific responsibilities of the Board of Directors.  We are to:</a:t>
            </a:r>
          </a:p>
          <a:p>
            <a:endParaRPr lang="en-US" dirty="0"/>
          </a:p>
          <a:p>
            <a:pPr marL="171450" indent="-171450">
              <a:buFont typeface="Arial" panose="020B0604020202020204" pitchFamily="34" charset="0"/>
              <a:buChar char="•"/>
            </a:pPr>
            <a:r>
              <a:rPr lang="en-US" dirty="0"/>
              <a:t>Determine the Mission and Policies,</a:t>
            </a:r>
          </a:p>
          <a:p>
            <a:pPr marL="171450" indent="-171450">
              <a:buFont typeface="Arial" panose="020B0604020202020204" pitchFamily="34" charset="0"/>
              <a:buChar char="•"/>
            </a:pPr>
            <a:r>
              <a:rPr lang="en-US" dirty="0"/>
              <a:t>Recruit and evaluate candidates for the position of Director of Mission and Ministry (yes, we have the authority to hire and fire),</a:t>
            </a:r>
          </a:p>
          <a:p>
            <a:pPr marL="171450" indent="-171450">
              <a:buFont typeface="Arial" panose="020B0604020202020204" pitchFamily="34" charset="0"/>
              <a:buChar char="•"/>
            </a:pPr>
            <a:r>
              <a:rPr lang="en-US" dirty="0"/>
              <a:t>Assess the Performance of the Director (we do by monitoring his/her progress throughout the year at each board meeting),</a:t>
            </a:r>
          </a:p>
          <a:p>
            <a:pPr marL="171450" indent="-171450">
              <a:buFont typeface="Arial" panose="020B0604020202020204" pitchFamily="34" charset="0"/>
              <a:buChar char="•"/>
            </a:pPr>
            <a:r>
              <a:rPr lang="en-US" dirty="0"/>
              <a:t>Propose amendments to the Bylaws (when required), and</a:t>
            </a:r>
          </a:p>
          <a:p>
            <a:pPr marL="171450" indent="-171450">
              <a:buFont typeface="Arial" panose="020B0604020202020204" pitchFamily="34" charset="0"/>
              <a:buChar char="•"/>
            </a:pPr>
            <a:r>
              <a:rPr lang="en-US" dirty="0"/>
              <a:t>Safeguard the Corporation’s assets.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18</a:t>
            </a:fld>
            <a:endParaRPr lang="en-US"/>
          </a:p>
        </p:txBody>
      </p:sp>
    </p:spTree>
    <p:extLst>
      <p:ext uri="{BB962C8B-B14F-4D97-AF65-F5344CB8AC3E}">
        <p14:creationId xmlns:p14="http://schemas.microsoft.com/office/powerpoint/2010/main" val="175773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This is a 23-page document which contains the policies germane to the Board of Directors.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19</a:t>
            </a:fld>
            <a:endParaRPr lang="en-US"/>
          </a:p>
        </p:txBody>
      </p:sp>
    </p:spTree>
    <p:extLst>
      <p:ext uri="{BB962C8B-B14F-4D97-AF65-F5344CB8AC3E}">
        <p14:creationId xmlns:p14="http://schemas.microsoft.com/office/powerpoint/2010/main" val="78244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TOBY</a:t>
            </a:r>
            <a:r>
              <a:rPr lang="en-US" dirty="0"/>
              <a:t> … Welcome …</a:t>
            </a:r>
          </a:p>
          <a:p>
            <a:endParaRPr lang="en-US" dirty="0"/>
          </a:p>
          <a:p>
            <a:r>
              <a:rPr lang="en-US" dirty="0"/>
              <a:t>I’ll handle the Opening and Closing Prayers</a:t>
            </a:r>
          </a:p>
          <a:p>
            <a:endParaRPr lang="en-US" dirty="0"/>
          </a:p>
          <a:p>
            <a:r>
              <a:rPr lang="en-US" dirty="0"/>
              <a:t>John Bodary, Chair of the Board Affairs Committee will cover the History of the Board </a:t>
            </a:r>
          </a:p>
          <a:p>
            <a:endParaRPr lang="en-US" dirty="0"/>
          </a:p>
          <a:p>
            <a:r>
              <a:rPr lang="en-US" dirty="0"/>
              <a:t>Roger Frank and Jim McKelvey, members of the Board Affairs Committee, will cover the New Board Member’s Binder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Cindy La Fond, our Vice Chair of the Board, will cover the Board Calendar</a:t>
            </a:r>
          </a:p>
          <a:p>
            <a:endParaRPr lang="en-US" dirty="0"/>
          </a:p>
          <a:p>
            <a:r>
              <a:rPr lang="en-US" dirty="0"/>
              <a:t>Greg Soule, our Treasurer of the Board, will cover our Operating Budget, and</a:t>
            </a:r>
          </a:p>
          <a:p>
            <a:endParaRPr lang="en-US" dirty="0"/>
          </a:p>
          <a:p>
            <a:r>
              <a:rPr lang="en-US" dirty="0"/>
              <a:t>Kari Klinski, the Secretary of the Board, will cover the assignment of Mentors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a:t>
            </a:fld>
            <a:endParaRPr lang="en-US"/>
          </a:p>
        </p:txBody>
      </p:sp>
    </p:spTree>
    <p:extLst>
      <p:ext uri="{BB962C8B-B14F-4D97-AF65-F5344CB8AC3E}">
        <p14:creationId xmlns:p14="http://schemas.microsoft.com/office/powerpoint/2010/main" val="3036325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Key sections of the Handbook include:</a:t>
            </a:r>
          </a:p>
          <a:p>
            <a:endParaRPr lang="en-US" dirty="0"/>
          </a:p>
          <a:p>
            <a:pPr marL="171450" indent="-171450">
              <a:buFont typeface="Arial" panose="020B0604020202020204" pitchFamily="34" charset="0"/>
              <a:buChar char="•"/>
            </a:pPr>
            <a:r>
              <a:rPr lang="en-US" dirty="0"/>
              <a:t>The Mission Statement/Guiding Values/Charism statements (two of which you’ve already seen)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graphic of the organization structure (which you will see in a few minutes)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 Overview statement about the Board adopting the Policy Governance Model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Global Governance Commitment regarding the Board’s responsibility to achieve the corporation’s End’s Policies and operate according the Bylaws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Governing Style which is to be an outward vision, a diversity of viewpoints, and collective.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Glossary of commonly used terms in the Handbook, 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four policies required for governance</a:t>
            </a:r>
          </a:p>
          <a:p>
            <a:endParaRPr lang="en-US" dirty="0"/>
          </a:p>
          <a:p>
            <a:r>
              <a:rPr lang="en-US" dirty="0"/>
              <a:t>We’ll take a brief look at the sections which have not already been covered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20</a:t>
            </a:fld>
            <a:endParaRPr lang="en-US"/>
          </a:p>
        </p:txBody>
      </p:sp>
    </p:spTree>
    <p:extLst>
      <p:ext uri="{BB962C8B-B14F-4D97-AF65-F5344CB8AC3E}">
        <p14:creationId xmlns:p14="http://schemas.microsoft.com/office/powerpoint/2010/main" val="1502030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As previously noted, the Board adopted the Policy Governance Model in 2017 and we govern St. Paul of the Cross Retreat Center on behalf of the owners which is Holy Cross Province.</a:t>
            </a:r>
          </a:p>
          <a:p>
            <a:endParaRPr lang="en-US" dirty="0"/>
          </a:p>
          <a:p>
            <a:r>
              <a:rPr lang="en-US" dirty="0"/>
              <a:t>We are charged with looking forward and developing a vision in line with the Mission and we are to ensure the Retreat Center achieves what it should and avoid what is unacceptable.  It’s really that simple.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21</a:t>
            </a:fld>
            <a:endParaRPr lang="en-US"/>
          </a:p>
        </p:txBody>
      </p:sp>
    </p:spTree>
    <p:extLst>
      <p:ext uri="{BB962C8B-B14F-4D97-AF65-F5344CB8AC3E}">
        <p14:creationId xmlns:p14="http://schemas.microsoft.com/office/powerpoint/2010/main" val="252190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Our Governing Style should have an emphasis on Outward Vision … i.e., what should St. Paul of the Cross “look” like in 5 years, 10 years, 25 years …</a:t>
            </a:r>
          </a:p>
          <a:p>
            <a:endParaRPr lang="en-US" dirty="0"/>
          </a:p>
          <a:p>
            <a:r>
              <a:rPr lang="en-US" dirty="0"/>
              <a:t>Accordingly, we must encourage each other to speak their minds and we function as a “collective” rather than as individuals when reaching decisions.  There is a clear distinction of our role as a board – “it’s to be arms around, not fingers in”.</a:t>
            </a:r>
          </a:p>
          <a:p>
            <a:endParaRPr lang="en-US" dirty="0"/>
          </a:p>
          <a:p>
            <a:r>
              <a:rPr lang="en-US" dirty="0"/>
              <a:t>The Board’s major focus should be on the intended long-term impacts outside the organization, not on the administrative or means of attaining those impacts.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22</a:t>
            </a:fld>
            <a:endParaRPr lang="en-US"/>
          </a:p>
        </p:txBody>
      </p:sp>
    </p:spTree>
    <p:extLst>
      <p:ext uri="{BB962C8B-B14F-4D97-AF65-F5344CB8AC3E}">
        <p14:creationId xmlns:p14="http://schemas.microsoft.com/office/powerpoint/2010/main" val="304000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 Policies:  </a:t>
            </a:r>
            <a:r>
              <a:rPr lang="en-US" b="0" dirty="0"/>
              <a:t>These are the policies listed in the handbook  </a:t>
            </a:r>
            <a:r>
              <a:rPr lang="en-US" b="1" dirty="0"/>
              <a:t>&lt;CLICK&gt;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6 Ends Policies against which the Director of Mission and Ministry is evaluated. </a:t>
            </a:r>
            <a:r>
              <a:rPr lang="en-US" b="1" dirty="0"/>
              <a:t>&lt;CLICK&gt;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15 Governance Policies which are in place to guide the Board in their work. </a:t>
            </a:r>
            <a:r>
              <a:rPr lang="en-US" b="1" dirty="0"/>
              <a:t>&lt;CLICK&gt;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12 Executive Limitation Policies which gives the Director of Mission and Ministry latitude to perform his or her duties unless otherwise limited by any of these policies. </a:t>
            </a:r>
            <a:r>
              <a:rPr lang="en-US" b="1" dirty="0"/>
              <a:t>&lt;CLICK&gt;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5 Board Executive Linkage Policies which states that the board’s connection to the operation of the retreat center will only be through the Director of Mission and Ministry.  The last of the 5 policies describes the monitoring of the Director of Mission and Ministry's performance. </a:t>
            </a:r>
          </a:p>
          <a:p>
            <a:endParaRPr lang="en-US" dirty="0"/>
          </a:p>
          <a:p>
            <a:r>
              <a:rPr lang="en-US" dirty="0"/>
              <a:t>Finally, there is also an Addendum which contains the guidelines governing the Board’s committees – their Purpose; Scope of Authority, Power, and Responsibility; Rules of Governance, and Membership.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23</a:t>
            </a:fld>
            <a:endParaRPr lang="en-US"/>
          </a:p>
        </p:txBody>
      </p:sp>
    </p:spTree>
    <p:extLst>
      <p:ext uri="{BB962C8B-B14F-4D97-AF65-F5344CB8AC3E}">
        <p14:creationId xmlns:p14="http://schemas.microsoft.com/office/powerpoint/2010/main" val="3662775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Once you receive this document, please let John Bodary, Chair of the Board Affairs committee, know of any additions or corrections to your information and then we’ll redistribute the document.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24</a:t>
            </a:fld>
            <a:endParaRPr lang="en-US"/>
          </a:p>
        </p:txBody>
      </p:sp>
    </p:spTree>
    <p:extLst>
      <p:ext uri="{BB962C8B-B14F-4D97-AF65-F5344CB8AC3E}">
        <p14:creationId xmlns:p14="http://schemas.microsoft.com/office/powerpoint/2010/main" val="3177028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One of the roles of the Board Affairs committee is to manage the selection of board members in such a way to minimize having a large number of members rotate off the board at the same time.  As you may know, each board members is selected for a three-year term with the possibility of serving a second three-year term.  There are guidelines in the Bylaws for filling out unfinished terms of board members who resign.</a:t>
            </a:r>
          </a:p>
          <a:p>
            <a:endParaRPr lang="en-US" dirty="0"/>
          </a:p>
          <a:p>
            <a:r>
              <a:rPr lang="en-US" dirty="0"/>
              <a:t>Four of you – </a:t>
            </a:r>
            <a:r>
              <a:rPr lang="en-US" b="1" dirty="0"/>
              <a:t>&lt;CLICK&gt; </a:t>
            </a:r>
            <a:r>
              <a:rPr lang="en-US" dirty="0"/>
              <a:t>Mary, Paul, Brian, and Apryl have been assigned (by drawing your names from a hat) to Cycle 3 and you will begin serving your first of potentially 2 terms of 3-years each effective July 1, 2022.</a:t>
            </a:r>
          </a:p>
          <a:p>
            <a:endParaRPr lang="en-US" dirty="0"/>
          </a:p>
          <a:p>
            <a:r>
              <a:rPr lang="en-US" dirty="0"/>
              <a:t>Matt Greenough’s name was drawn to fill out the last year of the term of a board member who resigned in Cycle 1. </a:t>
            </a:r>
            <a:r>
              <a:rPr lang="en-US" b="1" dirty="0"/>
              <a:t>&lt;CLICK&gt;   </a:t>
            </a:r>
            <a:r>
              <a:rPr lang="en-US" dirty="0"/>
              <a:t>Accordingly, Matt will begin serving the first of potentially 2 terms effective, July 1, 2023. </a:t>
            </a:r>
            <a:r>
              <a:rPr lang="en-US" b="1" dirty="0"/>
              <a:t>&lt;CLICK&gt;</a:t>
            </a:r>
          </a:p>
          <a:p>
            <a:endParaRPr lang="en-US" dirty="0"/>
          </a:p>
          <a:p>
            <a:r>
              <a:rPr lang="en-US" dirty="0"/>
              <a:t>Steve Mitchell’s name was drawn to fill out the remaining two years of a former board member and so he will be eligible to serve a potential 2</a:t>
            </a:r>
            <a:r>
              <a:rPr lang="en-US" baseline="30000" dirty="0"/>
              <a:t>nd</a:t>
            </a:r>
            <a:r>
              <a:rPr lang="en-US" dirty="0"/>
              <a:t> 3-year term in 2024.</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25</a:t>
            </a:fld>
            <a:endParaRPr lang="en-US"/>
          </a:p>
        </p:txBody>
      </p:sp>
    </p:spTree>
    <p:extLst>
      <p:ext uri="{BB962C8B-B14F-4D97-AF65-F5344CB8AC3E}">
        <p14:creationId xmlns:p14="http://schemas.microsoft.com/office/powerpoint/2010/main" val="715921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This organization chart shows the relationship of the Board of Trustees to the Board of Directors to the Directory of Mission and Ministry.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26</a:t>
            </a:fld>
            <a:endParaRPr lang="en-US"/>
          </a:p>
        </p:txBody>
      </p:sp>
    </p:spTree>
    <p:extLst>
      <p:ext uri="{BB962C8B-B14F-4D97-AF65-F5344CB8AC3E}">
        <p14:creationId xmlns:p14="http://schemas.microsoft.com/office/powerpoint/2010/main" val="3586465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The board has four active committees and one ad hoc committee whose work is mostly complete.  A person doesn’t have to be a board member to service on one of the board’s committees.  </a:t>
            </a:r>
            <a:r>
              <a:rPr lang="en-US" b="1" dirty="0"/>
              <a:t>&lt;CLICK&gt;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Audit/Finance committee currently has six members  </a:t>
            </a:r>
            <a:r>
              <a:rPr lang="en-US" b="1" dirty="0"/>
              <a:t>&lt;CLICK&gt;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Board Affairs committee currently has 5 members  </a:t>
            </a:r>
            <a:r>
              <a:rPr lang="en-US" b="1" dirty="0"/>
              <a:t>&lt;CLICK&gt;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Charis committee currently has only 2 members, and  </a:t>
            </a:r>
            <a:r>
              <a:rPr lang="en-US" b="1" dirty="0"/>
              <a:t>&lt;CLICK&gt;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Ends Policy committee currently has four members. </a:t>
            </a:r>
            <a:r>
              <a:rPr lang="en-US" b="1" dirty="0"/>
              <a:t>&lt;CLICK&gt;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 Hoc committee whose work is pretty much done has 4 members. </a:t>
            </a:r>
            <a:r>
              <a:rPr lang="en-US" b="1" dirty="0"/>
              <a:t>&lt;CLICK&gt;</a:t>
            </a:r>
          </a:p>
          <a:p>
            <a:endParaRPr lang="en-US" dirty="0"/>
          </a:p>
          <a:p>
            <a:r>
              <a:rPr lang="en-US" dirty="0"/>
              <a:t>Committee assignments for you new board members will be made following discussions at the All-Day retreat in September.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27</a:t>
            </a:fld>
            <a:endParaRPr lang="en-US"/>
          </a:p>
        </p:txBody>
      </p:sp>
    </p:spTree>
    <p:extLst>
      <p:ext uri="{BB962C8B-B14F-4D97-AF65-F5344CB8AC3E}">
        <p14:creationId xmlns:p14="http://schemas.microsoft.com/office/powerpoint/2010/main" val="4230386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A number of the above referenced documents plus many others can be found on the St. Paul of the Cross Retreat Center Portal which is located in the Holy Cross Province website.</a:t>
            </a:r>
          </a:p>
          <a:p>
            <a:endParaRPr lang="en-US" dirty="0"/>
          </a:p>
          <a:p>
            <a:r>
              <a:rPr lang="en-US" dirty="0"/>
              <a:t>Here is the link … </a:t>
            </a:r>
            <a:r>
              <a:rPr lang="en-US" b="1" dirty="0"/>
              <a:t>&lt;CLICK&gt; </a:t>
            </a:r>
          </a:p>
          <a:p>
            <a:endParaRPr lang="en-US" dirty="0"/>
          </a:p>
          <a:p>
            <a:r>
              <a:rPr lang="en-US" dirty="0"/>
              <a:t>https://Passionist.org …</a:t>
            </a:r>
          </a:p>
          <a:p>
            <a:endParaRPr lang="en-US" dirty="0"/>
          </a:p>
          <a:p>
            <a:r>
              <a:rPr lang="en-US" dirty="0"/>
              <a:t>In a few minutes we’ll explain where on this Portal you’ll be able to download your Board Member’s Binder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28</a:t>
            </a:fld>
            <a:endParaRPr lang="en-US"/>
          </a:p>
        </p:txBody>
      </p:sp>
    </p:spTree>
    <p:extLst>
      <p:ext uri="{BB962C8B-B14F-4D97-AF65-F5344CB8AC3E}">
        <p14:creationId xmlns:p14="http://schemas.microsoft.com/office/powerpoint/2010/main" val="1828790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When the screen refreshes, scroll to the bottom of the page and click on the “Board Member Portal” </a:t>
            </a:r>
            <a:r>
              <a:rPr lang="en-US" b="1" dirty="0"/>
              <a:t>&lt;CLICK&gt;</a:t>
            </a:r>
          </a:p>
          <a:p>
            <a:endParaRPr lang="en-US" b="1" dirty="0"/>
          </a:p>
          <a:p>
            <a:r>
              <a:rPr lang="en-US" b="0" dirty="0"/>
              <a:t>The password is &lt;CLICK&gt;   “</a:t>
            </a:r>
            <a:r>
              <a:rPr lang="en-US" b="0" dirty="0" err="1"/>
              <a:t>policygovernance</a:t>
            </a:r>
            <a:r>
              <a:rPr lang="en-US" b="0" dirty="0"/>
              <a:t>” with no spaces.   </a:t>
            </a: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29</a:t>
            </a:fld>
            <a:endParaRPr lang="en-US"/>
          </a:p>
        </p:txBody>
      </p:sp>
    </p:spTree>
    <p:extLst>
      <p:ext uri="{BB962C8B-B14F-4D97-AF65-F5344CB8AC3E}">
        <p14:creationId xmlns:p14="http://schemas.microsoft.com/office/powerpoint/2010/main" val="83707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US" b="1" dirty="0"/>
              <a:t>TOBY</a:t>
            </a:r>
            <a:r>
              <a:rPr lang="en-US" dirty="0"/>
              <a:t> –  PRAYER OF THANKSGIVING</a:t>
            </a:r>
          </a:p>
          <a:p>
            <a:pPr>
              <a:spcBef>
                <a:spcPts val="600"/>
              </a:spcBef>
              <a:spcAft>
                <a:spcPts val="600"/>
              </a:spcAft>
            </a:pPr>
            <a:endParaRPr lang="en-US" dirty="0"/>
          </a:p>
          <a:p>
            <a:pPr>
              <a:spcBef>
                <a:spcPts val="600"/>
              </a:spcBef>
              <a:spcAft>
                <a:spcPts val="600"/>
              </a:spcAft>
            </a:pPr>
            <a:endParaRPr lang="en-US" dirty="0"/>
          </a:p>
          <a:p>
            <a:pPr>
              <a:spcBef>
                <a:spcPts val="600"/>
              </a:spcBef>
              <a:spcAft>
                <a:spcPts val="600"/>
              </a:spcAft>
            </a:pPr>
            <a:r>
              <a:rPr lang="en-US" dirty="0"/>
              <a:t>Lord God, I thank you for the great gift of your Passion, Death, and Resurrection.  Thank you for listening to my prayers, for seeing into my heart, for loving me when I feared I was alone.  Thank you for the gift of faith, for the Church and Sacraments, and for all those people you put into my life to help and love me.  I have been blessed by you, and I am grateful. Amen.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3</a:t>
            </a:fld>
            <a:endParaRPr lang="en-US"/>
          </a:p>
        </p:txBody>
      </p:sp>
    </p:spTree>
    <p:extLst>
      <p:ext uri="{BB962C8B-B14F-4D97-AF65-F5344CB8AC3E}">
        <p14:creationId xmlns:p14="http://schemas.microsoft.com/office/powerpoint/2010/main" val="1211266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When the screen refreshes, scroll to the bottom of the page and click on the picture of St. Paul of the Cross Retreat Center.   </a:t>
            </a:r>
            <a:r>
              <a:rPr lang="en-US" b="1" dirty="0"/>
              <a:t>&lt;CLICK&gt;</a:t>
            </a:r>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30</a:t>
            </a:fld>
            <a:endParaRPr lang="en-US"/>
          </a:p>
        </p:txBody>
      </p:sp>
    </p:spTree>
    <p:extLst>
      <p:ext uri="{BB962C8B-B14F-4D97-AF65-F5344CB8AC3E}">
        <p14:creationId xmlns:p14="http://schemas.microsoft.com/office/powerpoint/2010/main" val="2920589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When the screen refreshes, you’re inside our portion of the portal which is currently being updated.  Once the updating is done, here is where you’ll find most of the documents you’ll need as a board member.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left side of the screen lists the various sections of the portal, </a:t>
            </a:r>
            <a:r>
              <a:rPr lang="en-US" b="1" dirty="0"/>
              <a:t>&lt;CLICK&gt; </a:t>
            </a:r>
            <a:r>
              <a:rPr lang="en-US" b="0" dirty="0"/>
              <a:t>in this case the Board of Directors and </a:t>
            </a:r>
            <a:r>
              <a:rPr lang="en-US" b="1" dirty="0"/>
              <a:t>&lt;CLICK&gt; </a:t>
            </a:r>
            <a:r>
              <a:rPr lang="en-US" dirty="0"/>
              <a:t>the right side shows all the content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31</a:t>
            </a:fld>
            <a:endParaRPr lang="en-US"/>
          </a:p>
        </p:txBody>
      </p:sp>
    </p:spTree>
    <p:extLst>
      <p:ext uri="{BB962C8B-B14F-4D97-AF65-F5344CB8AC3E}">
        <p14:creationId xmlns:p14="http://schemas.microsoft.com/office/powerpoint/2010/main" val="94704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JIM …</a:t>
            </a:r>
          </a:p>
          <a:p>
            <a:endParaRPr lang="en-US" dirty="0"/>
          </a:p>
          <a:p>
            <a:r>
              <a:rPr lang="en-US" dirty="0"/>
              <a:t>To download the material for your Board Member’s Binder, scroll to the bottom of the list and click on “Policies, Procedures, Forms, and Documents for Board Governance.</a:t>
            </a:r>
          </a:p>
          <a:p>
            <a:endParaRPr lang="en-US" dirty="0"/>
          </a:p>
          <a:p>
            <a:r>
              <a:rPr lang="en-US" dirty="0"/>
              <a:t>When the screen refreshes, you’ll see the Documents section and in that section you’ll see the folder which contains your binder material.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32</a:t>
            </a:fld>
            <a:endParaRPr lang="en-US"/>
          </a:p>
        </p:txBody>
      </p:sp>
    </p:spTree>
    <p:extLst>
      <p:ext uri="{BB962C8B-B14F-4D97-AF65-F5344CB8AC3E}">
        <p14:creationId xmlns:p14="http://schemas.microsoft.com/office/powerpoint/2010/main" val="787089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CINDY</a:t>
            </a:r>
            <a:r>
              <a:rPr lang="en-US" dirty="0"/>
              <a:t> …</a:t>
            </a:r>
          </a:p>
          <a:p>
            <a:endParaRPr lang="en-US" dirty="0"/>
          </a:p>
          <a:p>
            <a:r>
              <a:rPr lang="en-US" dirty="0"/>
              <a:t>The calendar for the upcoming fiscal year (July 2022 through June 2023) is still being created.  This is our current draft and it will give you a sense of the topics the board covers throughout the year.</a:t>
            </a:r>
          </a:p>
          <a:p>
            <a:endParaRPr lang="en-US" dirty="0"/>
          </a:p>
          <a:p>
            <a:r>
              <a:rPr lang="en-US" dirty="0"/>
              <a:t>We typically meet six times a year (October, December, February, April, June, and August) plus a full day in September for our All Day Retreat</a:t>
            </a:r>
          </a:p>
          <a:p>
            <a:endParaRPr lang="en-US" dirty="0"/>
          </a:p>
          <a:p>
            <a:r>
              <a:rPr lang="en-US" dirty="0"/>
              <a:t>Our Meeting dates are listed in the second column and the remaining columns show the Policies which will be reviewed in the meeting, the linkage to our owners, and whatever topics the standing committees will report on throughout the year.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33</a:t>
            </a:fld>
            <a:endParaRPr lang="en-US"/>
          </a:p>
        </p:txBody>
      </p:sp>
    </p:spTree>
    <p:extLst>
      <p:ext uri="{BB962C8B-B14F-4D97-AF65-F5344CB8AC3E}">
        <p14:creationId xmlns:p14="http://schemas.microsoft.com/office/powerpoint/2010/main" val="3178424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GREG</a:t>
            </a:r>
            <a:r>
              <a:rPr lang="en-US" dirty="0"/>
              <a:t> …</a:t>
            </a:r>
          </a:p>
          <a:p>
            <a:endParaRPr lang="en-US" dirty="0"/>
          </a:p>
          <a:p>
            <a:r>
              <a:rPr lang="en-US" dirty="0"/>
              <a:t>TBD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34</a:t>
            </a:fld>
            <a:endParaRPr lang="en-US"/>
          </a:p>
        </p:txBody>
      </p:sp>
    </p:spTree>
    <p:extLst>
      <p:ext uri="{BB962C8B-B14F-4D97-AF65-F5344CB8AC3E}">
        <p14:creationId xmlns:p14="http://schemas.microsoft.com/office/powerpoint/2010/main" val="3770706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GREG</a:t>
            </a:r>
            <a:r>
              <a:rPr lang="en-US" dirty="0"/>
              <a:t> …</a:t>
            </a:r>
          </a:p>
          <a:p>
            <a:endParaRPr lang="en-US" dirty="0"/>
          </a:p>
          <a:p>
            <a:r>
              <a:rPr lang="en-US" dirty="0"/>
              <a:t>TBD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9F7AC-834E-4448-BBB0-B6F1A7F7AA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06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GREG</a:t>
            </a:r>
            <a:r>
              <a:rPr lang="en-US" dirty="0"/>
              <a:t> …</a:t>
            </a:r>
          </a:p>
          <a:p>
            <a:endParaRPr lang="en-US" dirty="0"/>
          </a:p>
          <a:p>
            <a:r>
              <a:rPr lang="en-US" dirty="0"/>
              <a:t>TBD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9F7AC-834E-4448-BBB0-B6F1A7F7AA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008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GREG</a:t>
            </a:r>
            <a:r>
              <a:rPr lang="en-US" dirty="0"/>
              <a:t> …</a:t>
            </a:r>
          </a:p>
          <a:p>
            <a:endParaRPr lang="en-US" dirty="0"/>
          </a:p>
          <a:p>
            <a:r>
              <a:rPr lang="en-US" dirty="0"/>
              <a:t>TBD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9F7AC-834E-4448-BBB0-B6F1A7F7AA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499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GREG</a:t>
            </a:r>
            <a:r>
              <a:rPr lang="en-US" dirty="0"/>
              <a:t> …</a:t>
            </a:r>
          </a:p>
          <a:p>
            <a:endParaRPr lang="en-US" dirty="0"/>
          </a:p>
          <a:p>
            <a:r>
              <a:rPr lang="en-US" dirty="0"/>
              <a:t>TBD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9F7AC-834E-4448-BBB0-B6F1A7F7AA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254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GREG</a:t>
            </a:r>
            <a:r>
              <a:rPr lang="en-US" dirty="0"/>
              <a:t> …</a:t>
            </a:r>
          </a:p>
          <a:p>
            <a:endParaRPr lang="en-US" dirty="0"/>
          </a:p>
          <a:p>
            <a:r>
              <a:rPr lang="en-US" dirty="0"/>
              <a:t>TBD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19F7AC-834E-4448-BBB0-B6F1A7F7AA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10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a:t>
            </a:r>
            <a:r>
              <a:rPr lang="en-US" dirty="0"/>
              <a:t> …</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4</a:t>
            </a:fld>
            <a:endParaRPr lang="en-US"/>
          </a:p>
        </p:txBody>
      </p:sp>
    </p:spTree>
    <p:extLst>
      <p:ext uri="{BB962C8B-B14F-4D97-AF65-F5344CB8AC3E}">
        <p14:creationId xmlns:p14="http://schemas.microsoft.com/office/powerpoint/2010/main" val="2034758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KARI </a:t>
            </a:r>
            <a:r>
              <a:rPr lang="en-US" dirty="0"/>
              <a:t>…</a:t>
            </a:r>
          </a:p>
          <a:p>
            <a:endParaRPr lang="en-US" dirty="0"/>
          </a:p>
          <a:p>
            <a:r>
              <a:rPr lang="en-US" dirty="0"/>
              <a:t>The guidelines for the relationship between mentors and their mentees can be found on pages 9 and 10 of your Policy Handbook.  In short, the relationship …</a:t>
            </a:r>
          </a:p>
          <a:p>
            <a:endParaRPr lang="en-US" dirty="0"/>
          </a:p>
          <a:p>
            <a:r>
              <a:rPr lang="en-US" dirty="0"/>
              <a:t>Is temporary – approximately 12 months</a:t>
            </a:r>
          </a:p>
          <a:p>
            <a:r>
              <a:rPr lang="en-US" dirty="0"/>
              <a:t>Meet or talk as needed</a:t>
            </a:r>
          </a:p>
          <a:p>
            <a:r>
              <a:rPr lang="en-US" dirty="0"/>
              <a:t>Mentors are to help mentees understand issues relating to their duties and responsibilities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a:p>
            <a:r>
              <a:rPr lang="en-US" dirty="0"/>
              <a:t>The Board Affairs Committee has made the following assignments … READ THEM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40</a:t>
            </a:fld>
            <a:endParaRPr lang="en-US"/>
          </a:p>
        </p:txBody>
      </p:sp>
    </p:spTree>
    <p:extLst>
      <p:ext uri="{BB962C8B-B14F-4D97-AF65-F5344CB8AC3E}">
        <p14:creationId xmlns:p14="http://schemas.microsoft.com/office/powerpoint/2010/main" val="25006334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TOBY … TBD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41</a:t>
            </a:fld>
            <a:endParaRPr lang="en-US"/>
          </a:p>
        </p:txBody>
      </p:sp>
    </p:spTree>
    <p:extLst>
      <p:ext uri="{BB962C8B-B14F-4D97-AF65-F5344CB8AC3E}">
        <p14:creationId xmlns:p14="http://schemas.microsoft.com/office/powerpoint/2010/main" val="269664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JOHN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2003 – Preparations began under Fr. Jim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Thoman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for the transition from being an advisory board to a permanent legal board.  During this time period the following took place:</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initial By-Laws were drafted</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Finance Committee was formed</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“Legal Incorporation Task Group” was formed to identify the steps necessary for legal incorporation by July 1, 2004</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Membership Committee was formed to establish how board membership would be handled once the legal board was established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5</a:t>
            </a:fld>
            <a:endParaRPr lang="en-US"/>
          </a:p>
        </p:txBody>
      </p:sp>
    </p:spTree>
    <p:extLst>
      <p:ext uri="{BB962C8B-B14F-4D97-AF65-F5344CB8AC3E}">
        <p14:creationId xmlns:p14="http://schemas.microsoft.com/office/powerpoint/2010/main" val="271429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JOHN</a:t>
            </a:r>
            <a:r>
              <a:rPr lang="en-US" sz="1800" dirty="0"/>
              <a:t> …</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2004 – Formation of the “legal” Board of Directors under Fr. Jim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Thoman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took place on July 1</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the following committees were established:</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Executive Committee (Chair, Vice Chair, Secretary, Treasurer, and the Retreat Director)</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Building and Grounds Committee</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Captains Committee</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Communications and Outreach Committee</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Development Committee (Capital Campaign committee)</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Formation Committee (Charism committee)</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Youth and Young Adult Committee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6</a:t>
            </a:fld>
            <a:endParaRPr lang="en-US"/>
          </a:p>
        </p:txBody>
      </p:sp>
    </p:spTree>
    <p:extLst>
      <p:ext uri="{BB962C8B-B14F-4D97-AF65-F5344CB8AC3E}">
        <p14:creationId xmlns:p14="http://schemas.microsoft.com/office/powerpoint/2010/main" val="404598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JOHN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2007- A Mission Statement and the Board Policy Manual (Handbook) were adopted and the following committees were formed:</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Institutional Leadership Committee (Succession planning for the board, staff and the Retreat Director as well as strategic planning)</a:t>
            </a:r>
          </a:p>
          <a:p>
            <a:pPr marL="342900" marR="0" lvl="0" indent="-342900">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Marketing Committee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7</a:t>
            </a:fld>
            <a:endParaRPr lang="en-US"/>
          </a:p>
        </p:txBody>
      </p:sp>
    </p:spTree>
    <p:extLst>
      <p:ext uri="{BB962C8B-B14F-4D97-AF65-F5344CB8AC3E}">
        <p14:creationId xmlns:p14="http://schemas.microsoft.com/office/powerpoint/2010/main" val="969209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JOHN</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8</a:t>
            </a:fld>
            <a:endParaRPr lang="en-US"/>
          </a:p>
        </p:txBody>
      </p:sp>
    </p:spTree>
    <p:extLst>
      <p:ext uri="{BB962C8B-B14F-4D97-AF65-F5344CB8AC3E}">
        <p14:creationId xmlns:p14="http://schemas.microsoft.com/office/powerpoint/2010/main" val="206396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JOHN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2013 - Adoption of the Consent Agenda and the renaming of the Membership Committee to the Governance Committee which will focus on the five key (critical) areas for effective governance (Purpose, Education, Architecture, Results, and Leadership)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&lt;CLICK&gt;</a:t>
            </a:r>
            <a:endParaRPr lang="en-US" dirty="0"/>
          </a:p>
          <a:p>
            <a:endParaRPr lang="en-US" dirty="0"/>
          </a:p>
        </p:txBody>
      </p:sp>
      <p:sp>
        <p:nvSpPr>
          <p:cNvPr id="4" name="Slide Number Placeholder 3"/>
          <p:cNvSpPr>
            <a:spLocks noGrp="1"/>
          </p:cNvSpPr>
          <p:nvPr>
            <p:ph type="sldNum" sz="quarter" idx="5"/>
          </p:nvPr>
        </p:nvSpPr>
        <p:spPr/>
        <p:txBody>
          <a:bodyPr/>
          <a:lstStyle/>
          <a:p>
            <a:fld id="{9919F7AC-834E-4448-BBB0-B6F1A7F7AA8A}" type="slidenum">
              <a:rPr lang="en-US" smtClean="0"/>
              <a:t>9</a:t>
            </a:fld>
            <a:endParaRPr lang="en-US"/>
          </a:p>
        </p:txBody>
      </p:sp>
    </p:spTree>
    <p:extLst>
      <p:ext uri="{BB962C8B-B14F-4D97-AF65-F5344CB8AC3E}">
        <p14:creationId xmlns:p14="http://schemas.microsoft.com/office/powerpoint/2010/main" val="411713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5C6E64-F18F-492B-A3A0-80482CC5F02C}"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2006196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9F5AAD-A298-41C5-94AF-4518D6D23D43}"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350116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CA943-5C95-4083-BF40-8CD348EF35BC}"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270795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7E529-507C-431D-A793-07C048CBFD08}"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406282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F94D8E-4661-4C5D-91B1-5A125ACD7DD7}" type="datetime1">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260842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1FA4FB-B2EB-49C0-915D-CBE5503A01BD}" type="datetime1">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670480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A80476-A6A5-4134-9610-9065DB8735B3}" type="datetime1">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363702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03DC60-9C69-420F-87F6-3C93371F2FDB}" type="datetime1">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283244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7D94DC-61F3-42EE-BFD5-DEC44D377206}" type="datetime1">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337214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3B11EF-3E76-4943-8718-6481A3CF4F8D}" type="datetime1">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148957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DC223E-9A0A-4193-963D-99AA36CFCF1C}" type="datetime1">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50AAC-79F8-4957-B2A5-DCB3633ECBA4}" type="slidenum">
              <a:rPr lang="en-US" smtClean="0"/>
              <a:t>‹#›</a:t>
            </a:fld>
            <a:endParaRPr lang="en-US"/>
          </a:p>
        </p:txBody>
      </p:sp>
    </p:spTree>
    <p:extLst>
      <p:ext uri="{BB962C8B-B14F-4D97-AF65-F5344CB8AC3E}">
        <p14:creationId xmlns:p14="http://schemas.microsoft.com/office/powerpoint/2010/main" val="426099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E5453-89DA-4F62-A282-035DC4C3A4EB}" type="datetime1">
              <a:rPr lang="en-US" smtClean="0"/>
              <a:t>1/12/2023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50AAC-79F8-4957-B2A5-DCB3633ECBA4}" type="slidenum">
              <a:rPr lang="en-US" smtClean="0"/>
              <a:t>‹#›</a:t>
            </a:fld>
            <a:endParaRPr lang="en-US"/>
          </a:p>
        </p:txBody>
      </p:sp>
    </p:spTree>
    <p:extLst>
      <p:ext uri="{BB962C8B-B14F-4D97-AF65-F5344CB8AC3E}">
        <p14:creationId xmlns:p14="http://schemas.microsoft.com/office/powerpoint/2010/main" val="21531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715D94-FA76-7B99-4D32-3674952F131A}"/>
              </a:ext>
            </a:extLst>
          </p:cNvPr>
          <p:cNvPicPr>
            <a:picLocks noChangeAspect="1"/>
          </p:cNvPicPr>
          <p:nvPr/>
        </p:nvPicPr>
        <p:blipFill>
          <a:blip r:embed="rId3"/>
          <a:stretch>
            <a:fillRect/>
          </a:stretch>
        </p:blipFill>
        <p:spPr>
          <a:xfrm>
            <a:off x="2172069" y="2262179"/>
            <a:ext cx="4799862" cy="3010751"/>
          </a:xfrm>
          <a:prstGeom prst="rect">
            <a:avLst/>
          </a:prstGeom>
        </p:spPr>
      </p:pic>
      <p:sp>
        <p:nvSpPr>
          <p:cNvPr id="6" name="TextBox 5">
            <a:extLst>
              <a:ext uri="{FF2B5EF4-FFF2-40B4-BE49-F238E27FC236}">
                <a16:creationId xmlns:a16="http://schemas.microsoft.com/office/drawing/2014/main" id="{9C2ADC36-BB03-3EE1-BB43-B5CD7114BD92}"/>
              </a:ext>
            </a:extLst>
          </p:cNvPr>
          <p:cNvSpPr txBox="1"/>
          <p:nvPr/>
        </p:nvSpPr>
        <p:spPr>
          <a:xfrm>
            <a:off x="0" y="457200"/>
            <a:ext cx="9144000" cy="1446550"/>
          </a:xfrm>
          <a:prstGeom prst="rect">
            <a:avLst/>
          </a:prstGeom>
          <a:noFill/>
        </p:spPr>
        <p:txBody>
          <a:bodyPr wrap="square" rtlCol="0">
            <a:spAutoFit/>
          </a:bodyPr>
          <a:lstStyle/>
          <a:p>
            <a:pPr algn="ctr"/>
            <a:r>
              <a:rPr lang="en-US" sz="4400" b="1" dirty="0">
                <a:solidFill>
                  <a:srgbClr val="0000FF"/>
                </a:solidFill>
                <a:latin typeface="Times New Roman" panose="02020603050405020304" pitchFamily="18" charset="0"/>
              </a:rPr>
              <a:t>St. Paul of the Cross Retreat and Conference Center</a:t>
            </a:r>
          </a:p>
        </p:txBody>
      </p:sp>
      <p:sp>
        <p:nvSpPr>
          <p:cNvPr id="7" name="TextBox 6">
            <a:extLst>
              <a:ext uri="{FF2B5EF4-FFF2-40B4-BE49-F238E27FC236}">
                <a16:creationId xmlns:a16="http://schemas.microsoft.com/office/drawing/2014/main" id="{74F6D975-D18F-9CAF-BD95-50FC8577D9FC}"/>
              </a:ext>
            </a:extLst>
          </p:cNvPr>
          <p:cNvSpPr txBox="1"/>
          <p:nvPr/>
        </p:nvSpPr>
        <p:spPr>
          <a:xfrm>
            <a:off x="0" y="5631359"/>
            <a:ext cx="9144000" cy="769441"/>
          </a:xfrm>
          <a:prstGeom prst="rect">
            <a:avLst/>
          </a:prstGeom>
          <a:noFill/>
        </p:spPr>
        <p:txBody>
          <a:bodyPr wrap="square" rtlCol="0">
            <a:spAutoFit/>
          </a:bodyPr>
          <a:lstStyle/>
          <a:p>
            <a:pPr algn="ctr"/>
            <a:r>
              <a:rPr lang="en-US" sz="4400" b="1" dirty="0">
                <a:solidFill>
                  <a:srgbClr val="0000FF"/>
                </a:solidFill>
                <a:latin typeface="Times New Roman" panose="02020603050405020304" pitchFamily="18" charset="0"/>
              </a:rPr>
              <a:t>New Board Members Orientation</a:t>
            </a:r>
          </a:p>
        </p:txBody>
      </p:sp>
      <p:sp>
        <p:nvSpPr>
          <p:cNvPr id="3" name="Slide Number Placeholder 2">
            <a:extLst>
              <a:ext uri="{FF2B5EF4-FFF2-40B4-BE49-F238E27FC236}">
                <a16:creationId xmlns:a16="http://schemas.microsoft.com/office/drawing/2014/main" id="{51538F24-D497-6AB0-88BD-071050B52260}"/>
              </a:ext>
            </a:extLst>
          </p:cNvPr>
          <p:cNvSpPr>
            <a:spLocks noGrp="1"/>
          </p:cNvSpPr>
          <p:nvPr>
            <p:ph type="sldNum" sz="quarter" idx="12"/>
          </p:nvPr>
        </p:nvSpPr>
        <p:spPr/>
        <p:txBody>
          <a:bodyPr/>
          <a:lstStyle/>
          <a:p>
            <a:fld id="{25650AAC-79F8-4957-B2A5-DCB3633ECBA4}" type="slidenum">
              <a:rPr lang="en-US" sz="1800" smtClean="0"/>
              <a:t>1</a:t>
            </a:fld>
            <a:endParaRPr lang="en-US" sz="1800" dirty="0"/>
          </a:p>
        </p:txBody>
      </p:sp>
    </p:spTree>
    <p:extLst>
      <p:ext uri="{BB962C8B-B14F-4D97-AF65-F5344CB8AC3E}">
        <p14:creationId xmlns:p14="http://schemas.microsoft.com/office/powerpoint/2010/main" val="2971686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C25FE3-EA1C-47E4-5660-9BE9B592C7E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History of the Board</a:t>
            </a:r>
          </a:p>
        </p:txBody>
      </p:sp>
      <p:sp>
        <p:nvSpPr>
          <p:cNvPr id="2" name="TextBox 1">
            <a:extLst>
              <a:ext uri="{FF2B5EF4-FFF2-40B4-BE49-F238E27FC236}">
                <a16:creationId xmlns:a16="http://schemas.microsoft.com/office/drawing/2014/main" id="{D8A6034C-5171-B9AD-4C05-EBD70B8CFCF7}"/>
              </a:ext>
            </a:extLst>
          </p:cNvPr>
          <p:cNvSpPr txBox="1"/>
          <p:nvPr/>
        </p:nvSpPr>
        <p:spPr>
          <a:xfrm>
            <a:off x="373380" y="1356360"/>
            <a:ext cx="8397240" cy="4985980"/>
          </a:xfrm>
          <a:prstGeom prst="rect">
            <a:avLst/>
          </a:prstGeom>
          <a:noFill/>
        </p:spPr>
        <p:txBody>
          <a:bodyPr wrap="square" rtlCol="0">
            <a:spAutoFit/>
          </a:bodyPr>
          <a:lstStyle/>
          <a:p>
            <a:pPr marL="0" marR="0">
              <a:spcBef>
                <a:spcPts val="600"/>
              </a:spcBef>
              <a:spcAft>
                <a:spcPts val="6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2017 – The introduction of Policy Governance and the establishment of the following board committees:</a:t>
            </a:r>
          </a:p>
          <a:p>
            <a:pPr marL="57150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Audit/Financial</a:t>
            </a:r>
          </a:p>
          <a:p>
            <a:pPr marL="571500" marR="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Board Affairs (formerly Governance)</a:t>
            </a:r>
          </a:p>
          <a:p>
            <a:pPr marL="571500" marR="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Charism</a:t>
            </a:r>
          </a:p>
          <a:p>
            <a:pPr marL="571500" marR="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Ends</a:t>
            </a:r>
          </a:p>
          <a:p>
            <a:pPr marL="571500" marR="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Policy Governance (Ad Hoc)</a:t>
            </a:r>
          </a:p>
        </p:txBody>
      </p:sp>
      <p:sp>
        <p:nvSpPr>
          <p:cNvPr id="4" name="Slide Number Placeholder 3">
            <a:extLst>
              <a:ext uri="{FF2B5EF4-FFF2-40B4-BE49-F238E27FC236}">
                <a16:creationId xmlns:a16="http://schemas.microsoft.com/office/drawing/2014/main" id="{B3C27673-5E43-FE55-8582-D9839A363F70}"/>
              </a:ext>
            </a:extLst>
          </p:cNvPr>
          <p:cNvSpPr>
            <a:spLocks noGrp="1"/>
          </p:cNvSpPr>
          <p:nvPr>
            <p:ph type="sldNum" sz="quarter" idx="12"/>
          </p:nvPr>
        </p:nvSpPr>
        <p:spPr/>
        <p:txBody>
          <a:bodyPr/>
          <a:lstStyle/>
          <a:p>
            <a:fld id="{25650AAC-79F8-4957-B2A5-DCB3633ECBA4}" type="slidenum">
              <a:rPr lang="en-US" sz="1800" smtClean="0"/>
              <a:t>10</a:t>
            </a:fld>
            <a:endParaRPr lang="en-US" sz="1800" dirty="0"/>
          </a:p>
        </p:txBody>
      </p:sp>
    </p:spTree>
    <p:extLst>
      <p:ext uri="{BB962C8B-B14F-4D97-AF65-F5344CB8AC3E}">
        <p14:creationId xmlns:p14="http://schemas.microsoft.com/office/powerpoint/2010/main" val="42241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723900" y="1560344"/>
            <a:ext cx="7696200" cy="5109091"/>
          </a:xfrm>
          <a:prstGeom prst="rect">
            <a:avLst/>
          </a:prstGeom>
          <a:noFill/>
        </p:spPr>
        <p:txBody>
          <a:bodyPr wrap="square">
            <a:spAutoFit/>
          </a:bodyPr>
          <a:lstStyle/>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Mission, Guiding Values, &amp; Vision</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Spirit of the Passionist Retreat Center</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The By-laws</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Board of Directors Policy Handbook</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Board of Directors Contact Info</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Board of Directors Service Matrix</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Organizational Overview</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Board Committees</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5" name="Slide Number Placeholder 4">
            <a:extLst>
              <a:ext uri="{FF2B5EF4-FFF2-40B4-BE49-F238E27FC236}">
                <a16:creationId xmlns:a16="http://schemas.microsoft.com/office/drawing/2014/main" id="{BA19B027-1E99-C4BC-89EA-2A081EEE3702}"/>
              </a:ext>
            </a:extLst>
          </p:cNvPr>
          <p:cNvSpPr>
            <a:spLocks noGrp="1"/>
          </p:cNvSpPr>
          <p:nvPr>
            <p:ph type="sldNum" sz="quarter" idx="12"/>
          </p:nvPr>
        </p:nvSpPr>
        <p:spPr/>
        <p:txBody>
          <a:bodyPr/>
          <a:lstStyle/>
          <a:p>
            <a:fld id="{25650AAC-79F8-4957-B2A5-DCB3633ECBA4}" type="slidenum">
              <a:rPr lang="en-US" sz="1800" smtClean="0"/>
              <a:t>11</a:t>
            </a:fld>
            <a:endParaRPr lang="en-US" sz="1800" dirty="0"/>
          </a:p>
        </p:txBody>
      </p:sp>
    </p:spTree>
    <p:extLst>
      <p:ext uri="{BB962C8B-B14F-4D97-AF65-F5344CB8AC3E}">
        <p14:creationId xmlns:p14="http://schemas.microsoft.com/office/powerpoint/2010/main" val="394290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304800" y="1837876"/>
            <a:ext cx="8534400" cy="3816429"/>
          </a:xfrm>
          <a:prstGeom prst="rect">
            <a:avLst/>
          </a:prstGeom>
          <a:noFill/>
        </p:spPr>
        <p:txBody>
          <a:bodyPr wrap="square">
            <a:spAutoFit/>
          </a:bodyPr>
          <a:lstStyle/>
          <a:p>
            <a:pPr marL="0" marR="0" algn="ctr">
              <a:spcBef>
                <a:spcPts val="600"/>
              </a:spcBef>
              <a:spcAft>
                <a:spcPts val="600"/>
              </a:spcAft>
            </a:pPr>
            <a:r>
              <a:rPr lang="en-US" sz="3600" b="1" dirty="0">
                <a:effectLst/>
                <a:latin typeface="Times New Roman" panose="02020603050405020304" pitchFamily="18" charset="0"/>
                <a:ea typeface="Times New Roman" panose="02020603050405020304" pitchFamily="18" charset="0"/>
              </a:rPr>
              <a:t>MISSION STATEMENT</a:t>
            </a:r>
          </a:p>
          <a:p>
            <a:pPr marL="0" marR="0" algn="ctr">
              <a:spcBef>
                <a:spcPts val="600"/>
              </a:spcBef>
              <a:spcAft>
                <a:spcPts val="600"/>
              </a:spcAft>
            </a:pPr>
            <a:r>
              <a:rPr lang="en-US" sz="3200" b="1" dirty="0">
                <a:effectLst/>
                <a:latin typeface="Times New Roman" panose="02020603050405020304" pitchFamily="18" charset="0"/>
                <a:ea typeface="Times New Roman" panose="02020603050405020304" pitchFamily="18" charset="0"/>
              </a:rPr>
              <a:t>“In the Spirit of St. Paul of the Cross and through the love of Christ crucified, we provide a unique, sacred place of hospitality and compassion where all are welcome to experience hope, renewal, and the loving presence of God through spiritual retreats and hosted events.”</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5" name="Slide Number Placeholder 4">
            <a:extLst>
              <a:ext uri="{FF2B5EF4-FFF2-40B4-BE49-F238E27FC236}">
                <a16:creationId xmlns:a16="http://schemas.microsoft.com/office/drawing/2014/main" id="{4A32D606-89B2-4E21-A671-4833A93795C8}"/>
              </a:ext>
            </a:extLst>
          </p:cNvPr>
          <p:cNvSpPr>
            <a:spLocks noGrp="1"/>
          </p:cNvSpPr>
          <p:nvPr>
            <p:ph type="sldNum" sz="quarter" idx="12"/>
          </p:nvPr>
        </p:nvSpPr>
        <p:spPr/>
        <p:txBody>
          <a:bodyPr/>
          <a:lstStyle/>
          <a:p>
            <a:fld id="{25650AAC-79F8-4957-B2A5-DCB3633ECBA4}" type="slidenum">
              <a:rPr lang="en-US" sz="1800" smtClean="0"/>
              <a:t>12</a:t>
            </a:fld>
            <a:endParaRPr lang="en-US" sz="1800" dirty="0"/>
          </a:p>
        </p:txBody>
      </p:sp>
    </p:spTree>
    <p:extLst>
      <p:ext uri="{BB962C8B-B14F-4D97-AF65-F5344CB8AC3E}">
        <p14:creationId xmlns:p14="http://schemas.microsoft.com/office/powerpoint/2010/main" val="144394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1343977" y="1707207"/>
            <a:ext cx="6456045" cy="4693593"/>
          </a:xfrm>
          <a:prstGeom prst="rect">
            <a:avLst/>
          </a:prstGeom>
          <a:noFill/>
        </p:spPr>
        <p:txBody>
          <a:bodyPr wrap="square">
            <a:spAutoFit/>
          </a:bodyPr>
          <a:lstStyle/>
          <a:p>
            <a:pPr marL="0" marR="0" algn="ctr">
              <a:spcBef>
                <a:spcPts val="600"/>
              </a:spcBef>
              <a:spcAft>
                <a:spcPts val="600"/>
              </a:spcAft>
            </a:pPr>
            <a:r>
              <a:rPr lang="en-US" sz="3600" b="1" dirty="0">
                <a:effectLst/>
                <a:latin typeface="Times New Roman" panose="02020603050405020304" pitchFamily="18" charset="0"/>
                <a:ea typeface="Times New Roman" panose="02020603050405020304" pitchFamily="18" charset="0"/>
              </a:rPr>
              <a:t>GUIDING VALUES</a:t>
            </a:r>
            <a:endParaRPr lang="en-US" sz="3600" dirty="0">
              <a:effectLst/>
              <a:latin typeface="Times New Roman" panose="02020603050405020304" pitchFamily="18" charset="0"/>
              <a:ea typeface="Times New Roman" panose="02020603050405020304" pitchFamily="18" charset="0"/>
            </a:endParaRPr>
          </a:p>
          <a:p>
            <a:pPr marL="571500" marR="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rPr>
              <a:t>Christ Centered Spirituality</a:t>
            </a:r>
          </a:p>
          <a:p>
            <a:pPr marL="571500" marR="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rPr>
              <a:t>Compassion</a:t>
            </a:r>
            <a:r>
              <a:rPr lang="en-US" sz="3600" dirty="0">
                <a:effectLst/>
                <a:latin typeface="Times New Roman" panose="02020603050405020304" pitchFamily="18" charset="0"/>
                <a:ea typeface="Calibri" panose="020F0502020204030204" pitchFamily="34" charset="0"/>
              </a:rPr>
              <a:t> </a:t>
            </a:r>
            <a:endParaRPr lang="en-US" sz="3600" dirty="0">
              <a:effectLst/>
              <a:latin typeface="Times New Roman" panose="02020603050405020304" pitchFamily="18" charset="0"/>
              <a:ea typeface="Times New Roman" panose="02020603050405020304" pitchFamily="18" charset="0"/>
            </a:endParaRPr>
          </a:p>
          <a:p>
            <a:pPr marL="571500" marR="0" lvl="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rPr>
              <a:t>Hospitality</a:t>
            </a:r>
            <a:endParaRPr lang="en-US" sz="3600" dirty="0">
              <a:effectLst/>
              <a:latin typeface="Times New Roman" panose="02020603050405020304" pitchFamily="18" charset="0"/>
              <a:ea typeface="Times New Roman" panose="02020603050405020304" pitchFamily="18" charset="0"/>
            </a:endParaRPr>
          </a:p>
          <a:p>
            <a:pPr marL="571500" marR="0" lvl="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rPr>
              <a:t>Quiet &amp; Prayerful Environment</a:t>
            </a:r>
            <a:endParaRPr lang="en-US" sz="3600" dirty="0">
              <a:effectLst/>
              <a:latin typeface="Times New Roman" panose="02020603050405020304" pitchFamily="18" charset="0"/>
              <a:ea typeface="Times New Roman" panose="02020603050405020304" pitchFamily="18" charset="0"/>
            </a:endParaRPr>
          </a:p>
          <a:p>
            <a:pPr marL="571500" marR="0" lvl="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rPr>
              <a:t>Service to All</a:t>
            </a:r>
            <a:endParaRPr lang="en-US" sz="3600" dirty="0">
              <a:effectLst/>
              <a:latin typeface="Times New Roman" panose="02020603050405020304" pitchFamily="18" charset="0"/>
              <a:ea typeface="Times New Roman" panose="02020603050405020304" pitchFamily="18" charset="0"/>
            </a:endParaRPr>
          </a:p>
          <a:p>
            <a:endParaRPr lang="en-US" sz="3600" dirty="0"/>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5" name="Slide Number Placeholder 4">
            <a:extLst>
              <a:ext uri="{FF2B5EF4-FFF2-40B4-BE49-F238E27FC236}">
                <a16:creationId xmlns:a16="http://schemas.microsoft.com/office/drawing/2014/main" id="{E82D2E7F-3654-2986-68FB-6C5B64852522}"/>
              </a:ext>
            </a:extLst>
          </p:cNvPr>
          <p:cNvSpPr>
            <a:spLocks noGrp="1"/>
          </p:cNvSpPr>
          <p:nvPr>
            <p:ph type="sldNum" sz="quarter" idx="12"/>
          </p:nvPr>
        </p:nvSpPr>
        <p:spPr/>
        <p:txBody>
          <a:bodyPr/>
          <a:lstStyle/>
          <a:p>
            <a:fld id="{25650AAC-79F8-4957-B2A5-DCB3633ECBA4}" type="slidenum">
              <a:rPr lang="en-US" sz="1800" smtClean="0"/>
              <a:t>13</a:t>
            </a:fld>
            <a:endParaRPr lang="en-US" sz="1800"/>
          </a:p>
        </p:txBody>
      </p:sp>
    </p:spTree>
    <p:extLst>
      <p:ext uri="{BB962C8B-B14F-4D97-AF65-F5344CB8AC3E}">
        <p14:creationId xmlns:p14="http://schemas.microsoft.com/office/powerpoint/2010/main" val="86842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266700" y="1596807"/>
            <a:ext cx="8610600" cy="4801314"/>
          </a:xfrm>
          <a:prstGeom prst="rect">
            <a:avLst/>
          </a:prstGeom>
          <a:noFill/>
        </p:spPr>
        <p:txBody>
          <a:bodyPr wrap="square">
            <a:spAutoFit/>
          </a:bodyPr>
          <a:lstStyle/>
          <a:p>
            <a:pPr marL="0" marR="0" algn="ctr">
              <a:spcBef>
                <a:spcPts val="600"/>
              </a:spcBef>
              <a:spcAft>
                <a:spcPts val="600"/>
              </a:spcAft>
            </a:pPr>
            <a:r>
              <a:rPr lang="en-US" sz="3600" b="1" dirty="0">
                <a:effectLst/>
                <a:latin typeface="Times New Roman" panose="02020603050405020304" pitchFamily="18" charset="0"/>
                <a:ea typeface="Times New Roman" panose="02020603050405020304" pitchFamily="18" charset="0"/>
              </a:rPr>
              <a:t>VISION STATEMENT</a:t>
            </a:r>
            <a:endParaRPr lang="en-US" sz="3600" dirty="0">
              <a:effectLst/>
              <a:latin typeface="Times New Roman" panose="02020603050405020304" pitchFamily="18" charset="0"/>
              <a:ea typeface="Times New Roman" panose="02020603050405020304" pitchFamily="18" charset="0"/>
            </a:endParaRPr>
          </a:p>
          <a:p>
            <a:pPr marL="0" marR="0" algn="ctr">
              <a:spcBef>
                <a:spcPts val="600"/>
              </a:spcBef>
              <a:spcAft>
                <a:spcPts val="600"/>
              </a:spcAft>
            </a:pPr>
            <a:r>
              <a:rPr lang="en-US" sz="3200" b="1" dirty="0">
                <a:effectLst/>
                <a:latin typeface="Times New Roman" panose="02020603050405020304" pitchFamily="18" charset="0"/>
                <a:ea typeface="Times New Roman" panose="02020603050405020304" pitchFamily="18" charset="0"/>
              </a:rPr>
              <a:t>We are a dynamic, growing retreat and conference center serving people from all walks of life primarily in the greater Detroit area. Our core ministry consists of our preached weekend retreats and evening and daytime Passionist programs.  The retreat experience is having a positive impact on the lives of others which benefits families and our communities. </a:t>
            </a:r>
            <a:endParaRPr lang="en-US" sz="3200" b="1" dirty="0"/>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5" name="Slide Number Placeholder 4">
            <a:extLst>
              <a:ext uri="{FF2B5EF4-FFF2-40B4-BE49-F238E27FC236}">
                <a16:creationId xmlns:a16="http://schemas.microsoft.com/office/drawing/2014/main" id="{D7A1D8BA-653D-D796-4EC8-FAA547B5151B}"/>
              </a:ext>
            </a:extLst>
          </p:cNvPr>
          <p:cNvSpPr>
            <a:spLocks noGrp="1"/>
          </p:cNvSpPr>
          <p:nvPr>
            <p:ph type="sldNum" sz="quarter" idx="12"/>
          </p:nvPr>
        </p:nvSpPr>
        <p:spPr/>
        <p:txBody>
          <a:bodyPr/>
          <a:lstStyle/>
          <a:p>
            <a:fld id="{25650AAC-79F8-4957-B2A5-DCB3633ECBA4}" type="slidenum">
              <a:rPr lang="en-US" sz="1800" smtClean="0"/>
              <a:t>14</a:t>
            </a:fld>
            <a:endParaRPr lang="en-US" sz="1800" dirty="0"/>
          </a:p>
        </p:txBody>
      </p:sp>
    </p:spTree>
    <p:extLst>
      <p:ext uri="{BB962C8B-B14F-4D97-AF65-F5344CB8AC3E}">
        <p14:creationId xmlns:p14="http://schemas.microsoft.com/office/powerpoint/2010/main" val="3486793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pic>
        <p:nvPicPr>
          <p:cNvPr id="5" name="Picture 4">
            <a:extLst>
              <a:ext uri="{FF2B5EF4-FFF2-40B4-BE49-F238E27FC236}">
                <a16:creationId xmlns:a16="http://schemas.microsoft.com/office/drawing/2014/main" id="{96E3F33D-9F54-9CF9-77BE-518964655D5D}"/>
              </a:ext>
            </a:extLst>
          </p:cNvPr>
          <p:cNvPicPr>
            <a:picLocks noChangeAspect="1"/>
          </p:cNvPicPr>
          <p:nvPr/>
        </p:nvPicPr>
        <p:blipFill>
          <a:blip r:embed="rId3"/>
          <a:stretch>
            <a:fillRect/>
          </a:stretch>
        </p:blipFill>
        <p:spPr>
          <a:xfrm>
            <a:off x="5062901" y="1387442"/>
            <a:ext cx="3898219" cy="5332763"/>
          </a:xfrm>
          <a:prstGeom prst="rect">
            <a:avLst/>
          </a:prstGeom>
          <a:ln>
            <a:solidFill>
              <a:schemeClr val="accent1"/>
            </a:solidFill>
          </a:ln>
        </p:spPr>
      </p:pic>
      <p:sp>
        <p:nvSpPr>
          <p:cNvPr id="6" name="TextBox 5">
            <a:extLst>
              <a:ext uri="{FF2B5EF4-FFF2-40B4-BE49-F238E27FC236}">
                <a16:creationId xmlns:a16="http://schemas.microsoft.com/office/drawing/2014/main" id="{760707F4-6C27-38EE-512E-B2662CF3D794}"/>
              </a:ext>
            </a:extLst>
          </p:cNvPr>
          <p:cNvSpPr txBox="1"/>
          <p:nvPr/>
        </p:nvSpPr>
        <p:spPr>
          <a:xfrm>
            <a:off x="594360" y="1875311"/>
            <a:ext cx="3718560" cy="3416320"/>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This 52-page Document Identifies the Characteristics of Passionist Retreat Centers</a:t>
            </a:r>
          </a:p>
        </p:txBody>
      </p:sp>
      <p:sp>
        <p:nvSpPr>
          <p:cNvPr id="4" name="Slide Number Placeholder 3">
            <a:extLst>
              <a:ext uri="{FF2B5EF4-FFF2-40B4-BE49-F238E27FC236}">
                <a16:creationId xmlns:a16="http://schemas.microsoft.com/office/drawing/2014/main" id="{2B915C03-E24E-3CF9-1ECF-06B8298F2E6E}"/>
              </a:ext>
            </a:extLst>
          </p:cNvPr>
          <p:cNvSpPr>
            <a:spLocks noGrp="1"/>
          </p:cNvSpPr>
          <p:nvPr>
            <p:ph type="sldNum" sz="quarter" idx="12"/>
          </p:nvPr>
        </p:nvSpPr>
        <p:spPr>
          <a:xfrm>
            <a:off x="365760" y="6355080"/>
            <a:ext cx="2057400" cy="365125"/>
          </a:xfrm>
        </p:spPr>
        <p:txBody>
          <a:bodyPr/>
          <a:lstStyle/>
          <a:p>
            <a:pPr algn="l"/>
            <a:fld id="{25650AAC-79F8-4957-B2A5-DCB3633ECBA4}" type="slidenum">
              <a:rPr lang="en-US" sz="1800" smtClean="0"/>
              <a:pPr algn="l"/>
              <a:t>15</a:t>
            </a:fld>
            <a:endParaRPr lang="en-US" sz="1800"/>
          </a:p>
        </p:txBody>
      </p:sp>
    </p:spTree>
    <p:extLst>
      <p:ext uri="{BB962C8B-B14F-4D97-AF65-F5344CB8AC3E}">
        <p14:creationId xmlns:p14="http://schemas.microsoft.com/office/powerpoint/2010/main" val="361323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1409700" y="1377464"/>
            <a:ext cx="6324600" cy="5324535"/>
          </a:xfrm>
          <a:prstGeom prst="rect">
            <a:avLst/>
          </a:prstGeom>
          <a:noFill/>
        </p:spPr>
        <p:txBody>
          <a:bodyPr wrap="square">
            <a:spAutoFit/>
          </a:bodyPr>
          <a:lstStyle/>
          <a:p>
            <a:pPr algn="ctr">
              <a:spcBef>
                <a:spcPts val="600"/>
              </a:spcBef>
              <a:spcAft>
                <a:spcPts val="600"/>
              </a:spcAft>
            </a:pPr>
            <a:r>
              <a:rPr lang="en-US" sz="3600" b="1" dirty="0">
                <a:latin typeface="Times New Roman" panose="02020603050405020304" pitchFamily="18" charset="0"/>
                <a:cs typeface="Times New Roman" panose="02020603050405020304" pitchFamily="18" charset="0"/>
              </a:rPr>
              <a:t>The Bylaws</a:t>
            </a:r>
          </a:p>
          <a:p>
            <a:pPr>
              <a:spcBef>
                <a:spcPts val="600"/>
              </a:spcBef>
              <a:spcAft>
                <a:spcPts val="600"/>
              </a:spcAft>
            </a:pPr>
            <a:r>
              <a:rPr lang="en-US" sz="2800" b="1" dirty="0">
                <a:latin typeface="Times New Roman" panose="02020603050405020304" pitchFamily="18" charset="0"/>
                <a:cs typeface="Times New Roman" panose="02020603050405020304" pitchFamily="18" charset="0"/>
              </a:rPr>
              <a:t>Article I – Corporation</a:t>
            </a:r>
          </a:p>
          <a:p>
            <a:pPr>
              <a:spcBef>
                <a:spcPts val="600"/>
              </a:spcBef>
              <a:spcAft>
                <a:spcPts val="600"/>
              </a:spcAft>
            </a:pPr>
            <a:r>
              <a:rPr lang="en-US" sz="2800" b="1" dirty="0">
                <a:latin typeface="Times New Roman" panose="02020603050405020304" pitchFamily="18" charset="0"/>
                <a:cs typeface="Times New Roman" panose="02020603050405020304" pitchFamily="18" charset="0"/>
              </a:rPr>
              <a:t>Article II – Board of Trustees</a:t>
            </a:r>
          </a:p>
          <a:p>
            <a:pPr>
              <a:spcBef>
                <a:spcPts val="600"/>
              </a:spcBef>
              <a:spcAft>
                <a:spcPts val="600"/>
              </a:spcAft>
            </a:pPr>
            <a:r>
              <a:rPr lang="en-US" sz="2800" b="1" dirty="0">
                <a:latin typeface="Times New Roman" panose="02020603050405020304" pitchFamily="18" charset="0"/>
                <a:cs typeface="Times New Roman" panose="02020603050405020304" pitchFamily="18" charset="0"/>
              </a:rPr>
              <a:t>Article III – Meeting of the Trustees</a:t>
            </a:r>
          </a:p>
          <a:p>
            <a:pPr>
              <a:spcBef>
                <a:spcPts val="600"/>
              </a:spcBef>
              <a:spcAft>
                <a:spcPts val="600"/>
              </a:spcAft>
            </a:pPr>
            <a:r>
              <a:rPr lang="en-US" sz="2800" b="1" dirty="0">
                <a:latin typeface="Times New Roman" panose="02020603050405020304" pitchFamily="18" charset="0"/>
                <a:cs typeface="Times New Roman" panose="02020603050405020304" pitchFamily="18" charset="0"/>
              </a:rPr>
              <a:t>Article IV – Board of Directors</a:t>
            </a:r>
          </a:p>
          <a:p>
            <a:pPr>
              <a:spcBef>
                <a:spcPts val="600"/>
              </a:spcBef>
              <a:spcAft>
                <a:spcPts val="600"/>
              </a:spcAft>
            </a:pPr>
            <a:r>
              <a:rPr lang="en-US" sz="2800" b="1" dirty="0">
                <a:latin typeface="Times New Roman" panose="02020603050405020304" pitchFamily="18" charset="0"/>
                <a:cs typeface="Times New Roman" panose="02020603050405020304" pitchFamily="18" charset="0"/>
              </a:rPr>
              <a:t>Article V – Meetings of Directors</a:t>
            </a:r>
          </a:p>
          <a:p>
            <a:pPr>
              <a:spcBef>
                <a:spcPts val="600"/>
              </a:spcBef>
              <a:spcAft>
                <a:spcPts val="600"/>
              </a:spcAft>
            </a:pPr>
            <a:r>
              <a:rPr lang="en-US" sz="2800" b="1" dirty="0">
                <a:latin typeface="Times New Roman" panose="02020603050405020304" pitchFamily="18" charset="0"/>
                <a:cs typeface="Times New Roman" panose="02020603050405020304" pitchFamily="18" charset="0"/>
              </a:rPr>
              <a:t>Article VI – Officers of the Corporation</a:t>
            </a:r>
          </a:p>
          <a:p>
            <a:pPr>
              <a:spcBef>
                <a:spcPts val="600"/>
              </a:spcBef>
              <a:spcAft>
                <a:spcPts val="600"/>
              </a:spcAft>
            </a:pPr>
            <a:r>
              <a:rPr lang="en-US" sz="2800" b="1" dirty="0">
                <a:latin typeface="Times New Roman" panose="02020603050405020304" pitchFamily="18" charset="0"/>
                <a:cs typeface="Times New Roman" panose="02020603050405020304" pitchFamily="18" charset="0"/>
              </a:rPr>
              <a:t>Article VII – Committees of the Board</a:t>
            </a:r>
          </a:p>
          <a:p>
            <a:pPr>
              <a:spcBef>
                <a:spcPts val="600"/>
              </a:spcBef>
              <a:spcAft>
                <a:spcPts val="600"/>
              </a:spcAft>
            </a:pPr>
            <a:r>
              <a:rPr lang="en-US" sz="2800" b="1" dirty="0">
                <a:latin typeface="Times New Roman" panose="02020603050405020304" pitchFamily="18" charset="0"/>
                <a:cs typeface="Times New Roman" panose="02020603050405020304" pitchFamily="18" charset="0"/>
              </a:rPr>
              <a:t>Article VIII – Miscellaneous Provisions</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5" name="Slide Number Placeholder 4">
            <a:extLst>
              <a:ext uri="{FF2B5EF4-FFF2-40B4-BE49-F238E27FC236}">
                <a16:creationId xmlns:a16="http://schemas.microsoft.com/office/drawing/2014/main" id="{FBA12B75-631C-BD54-2D5B-DD27FED675EA}"/>
              </a:ext>
            </a:extLst>
          </p:cNvPr>
          <p:cNvSpPr>
            <a:spLocks noGrp="1"/>
          </p:cNvSpPr>
          <p:nvPr>
            <p:ph type="sldNum" sz="quarter" idx="12"/>
          </p:nvPr>
        </p:nvSpPr>
        <p:spPr/>
        <p:txBody>
          <a:bodyPr/>
          <a:lstStyle/>
          <a:p>
            <a:fld id="{25650AAC-79F8-4957-B2A5-DCB3633ECBA4}" type="slidenum">
              <a:rPr lang="en-US" smtClean="0"/>
              <a:t>16</a:t>
            </a:fld>
            <a:endParaRPr lang="en-US"/>
          </a:p>
        </p:txBody>
      </p:sp>
    </p:spTree>
    <p:extLst>
      <p:ext uri="{BB962C8B-B14F-4D97-AF65-F5344CB8AC3E}">
        <p14:creationId xmlns:p14="http://schemas.microsoft.com/office/powerpoint/2010/main" val="422967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Key Provisions of the Bylaws</a:t>
            </a:r>
          </a:p>
        </p:txBody>
      </p:sp>
      <p:sp>
        <p:nvSpPr>
          <p:cNvPr id="4" name="TextBox 3">
            <a:extLst>
              <a:ext uri="{FF2B5EF4-FFF2-40B4-BE49-F238E27FC236}">
                <a16:creationId xmlns:a16="http://schemas.microsoft.com/office/drawing/2014/main" id="{2510791F-9D28-8F35-8C29-7AE0CA8FB6FD}"/>
              </a:ext>
            </a:extLst>
          </p:cNvPr>
          <p:cNvSpPr txBox="1"/>
          <p:nvPr/>
        </p:nvSpPr>
        <p:spPr>
          <a:xfrm>
            <a:off x="314793" y="1528996"/>
            <a:ext cx="8349522" cy="4616648"/>
          </a:xfrm>
          <a:prstGeom prst="rect">
            <a:avLst/>
          </a:prstGeom>
          <a:noFill/>
        </p:spPr>
        <p:txBody>
          <a:bodyPr wrap="square" rtlCol="0">
            <a:spAutoFit/>
          </a:bodyPr>
          <a:lstStyle/>
          <a:p>
            <a:pPr>
              <a:spcBef>
                <a:spcPts val="600"/>
              </a:spcBef>
              <a:spcAft>
                <a:spcPts val="600"/>
              </a:spcAft>
            </a:pPr>
            <a:r>
              <a:rPr lang="en-US" sz="2800" b="1" dirty="0">
                <a:latin typeface="Times New Roman" panose="02020603050405020304" pitchFamily="18" charset="0"/>
                <a:cs typeface="Times New Roman" panose="02020603050405020304" pitchFamily="18" charset="0"/>
              </a:rPr>
              <a:t>Directors Pledge to:</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Fulfill the Passionist Mission</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Abide by the Articles of Incorporation &amp; Bylaws</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Promote the Roman Catholic nature</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Promote the Sponsorship of Holy Cross Province</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Adopt the policies of Holy Cross Province</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Maintain correct/complete books &amp; records</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Comply with Michigan Nonprofit Corporation Act</a:t>
            </a:r>
          </a:p>
        </p:txBody>
      </p:sp>
      <p:sp>
        <p:nvSpPr>
          <p:cNvPr id="5" name="Slide Number Placeholder 4">
            <a:extLst>
              <a:ext uri="{FF2B5EF4-FFF2-40B4-BE49-F238E27FC236}">
                <a16:creationId xmlns:a16="http://schemas.microsoft.com/office/drawing/2014/main" id="{AD321D5E-4416-21A2-3307-B8EEA3344ED3}"/>
              </a:ext>
            </a:extLst>
          </p:cNvPr>
          <p:cNvSpPr>
            <a:spLocks noGrp="1"/>
          </p:cNvSpPr>
          <p:nvPr>
            <p:ph type="sldNum" sz="quarter" idx="12"/>
          </p:nvPr>
        </p:nvSpPr>
        <p:spPr/>
        <p:txBody>
          <a:bodyPr/>
          <a:lstStyle/>
          <a:p>
            <a:fld id="{25650AAC-79F8-4957-B2A5-DCB3633ECBA4}" type="slidenum">
              <a:rPr lang="en-US" smtClean="0"/>
              <a:t>17</a:t>
            </a:fld>
            <a:endParaRPr lang="en-US"/>
          </a:p>
        </p:txBody>
      </p:sp>
    </p:spTree>
    <p:extLst>
      <p:ext uri="{BB962C8B-B14F-4D97-AF65-F5344CB8AC3E}">
        <p14:creationId xmlns:p14="http://schemas.microsoft.com/office/powerpoint/2010/main" val="150366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Key Provisions of the Bylaws</a:t>
            </a:r>
          </a:p>
        </p:txBody>
      </p:sp>
      <p:sp>
        <p:nvSpPr>
          <p:cNvPr id="4" name="TextBox 3">
            <a:extLst>
              <a:ext uri="{FF2B5EF4-FFF2-40B4-BE49-F238E27FC236}">
                <a16:creationId xmlns:a16="http://schemas.microsoft.com/office/drawing/2014/main" id="{2510791F-9D28-8F35-8C29-7AE0CA8FB6FD}"/>
              </a:ext>
            </a:extLst>
          </p:cNvPr>
          <p:cNvSpPr txBox="1"/>
          <p:nvPr/>
        </p:nvSpPr>
        <p:spPr>
          <a:xfrm>
            <a:off x="397239" y="1993691"/>
            <a:ext cx="8349522" cy="4031873"/>
          </a:xfrm>
          <a:prstGeom prst="rect">
            <a:avLst/>
          </a:prstGeom>
          <a:noFill/>
        </p:spPr>
        <p:txBody>
          <a:bodyPr wrap="square" rtlCol="0">
            <a:spAutoFit/>
          </a:bodyPr>
          <a:lstStyle/>
          <a:p>
            <a:pPr>
              <a:spcBef>
                <a:spcPts val="600"/>
              </a:spcBef>
              <a:spcAft>
                <a:spcPts val="1800"/>
              </a:spcAft>
            </a:pPr>
            <a:r>
              <a:rPr lang="en-US" sz="2800" b="1" dirty="0">
                <a:latin typeface="Times New Roman" panose="02020603050405020304" pitchFamily="18" charset="0"/>
                <a:cs typeface="Times New Roman" panose="02020603050405020304" pitchFamily="18" charset="0"/>
              </a:rPr>
              <a:t>Responsibilities:</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Determine the Mission and Policies</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Recruit and evaluate candidates for the position of Director of Mission and Ministry</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Assess the Performance of the Director</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Propose amendments to the Bylaws</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Safeguard the Corporation’s assets</a:t>
            </a:r>
          </a:p>
        </p:txBody>
      </p:sp>
      <p:sp>
        <p:nvSpPr>
          <p:cNvPr id="5" name="Slide Number Placeholder 4">
            <a:extLst>
              <a:ext uri="{FF2B5EF4-FFF2-40B4-BE49-F238E27FC236}">
                <a16:creationId xmlns:a16="http://schemas.microsoft.com/office/drawing/2014/main" id="{047C9D60-B7DB-6857-DF2C-09553736F47F}"/>
              </a:ext>
            </a:extLst>
          </p:cNvPr>
          <p:cNvSpPr>
            <a:spLocks noGrp="1"/>
          </p:cNvSpPr>
          <p:nvPr>
            <p:ph type="sldNum" sz="quarter" idx="12"/>
          </p:nvPr>
        </p:nvSpPr>
        <p:spPr/>
        <p:txBody>
          <a:bodyPr/>
          <a:lstStyle/>
          <a:p>
            <a:fld id="{25650AAC-79F8-4957-B2A5-DCB3633ECBA4}" type="slidenum">
              <a:rPr lang="en-US" smtClean="0"/>
              <a:t>18</a:t>
            </a:fld>
            <a:endParaRPr lang="en-US"/>
          </a:p>
        </p:txBody>
      </p:sp>
    </p:spTree>
    <p:extLst>
      <p:ext uri="{BB962C8B-B14F-4D97-AF65-F5344CB8AC3E}">
        <p14:creationId xmlns:p14="http://schemas.microsoft.com/office/powerpoint/2010/main" val="1597827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453390" y="2788415"/>
            <a:ext cx="3960242" cy="1200329"/>
          </a:xfrm>
          <a:prstGeom prst="rect">
            <a:avLst/>
          </a:prstGeom>
          <a:noFill/>
        </p:spPr>
        <p:txBody>
          <a:bodyPr wrap="square">
            <a:spAutoFit/>
          </a:bodyPr>
          <a:lstStyle/>
          <a:p>
            <a:pPr algn="ctr">
              <a:spcBef>
                <a:spcPts val="600"/>
              </a:spcBef>
              <a:spcAft>
                <a:spcPts val="600"/>
              </a:spcAft>
            </a:pPr>
            <a:r>
              <a:rPr lang="en-US" sz="3600" b="1" dirty="0">
                <a:latin typeface="Times New Roman" panose="02020603050405020304" pitchFamily="18" charset="0"/>
                <a:cs typeface="Times New Roman" panose="02020603050405020304" pitchFamily="18" charset="0"/>
              </a:rPr>
              <a:t>Board of Directors Policy Handbook</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pic>
        <p:nvPicPr>
          <p:cNvPr id="7" name="Picture 6">
            <a:extLst>
              <a:ext uri="{FF2B5EF4-FFF2-40B4-BE49-F238E27FC236}">
                <a16:creationId xmlns:a16="http://schemas.microsoft.com/office/drawing/2014/main" id="{58C6DF88-687B-0C70-B60F-809B744B1E49}"/>
              </a:ext>
            </a:extLst>
          </p:cNvPr>
          <p:cNvPicPr>
            <a:picLocks noChangeAspect="1"/>
          </p:cNvPicPr>
          <p:nvPr/>
        </p:nvPicPr>
        <p:blipFill>
          <a:blip r:embed="rId3"/>
          <a:stretch>
            <a:fillRect/>
          </a:stretch>
        </p:blipFill>
        <p:spPr>
          <a:xfrm>
            <a:off x="4859908" y="1369996"/>
            <a:ext cx="3960242" cy="5237496"/>
          </a:xfrm>
          <a:prstGeom prst="rect">
            <a:avLst/>
          </a:prstGeom>
          <a:ln>
            <a:solidFill>
              <a:schemeClr val="accent1"/>
            </a:solidFill>
          </a:ln>
        </p:spPr>
      </p:pic>
      <p:sp>
        <p:nvSpPr>
          <p:cNvPr id="5" name="Slide Number Placeholder 4">
            <a:extLst>
              <a:ext uri="{FF2B5EF4-FFF2-40B4-BE49-F238E27FC236}">
                <a16:creationId xmlns:a16="http://schemas.microsoft.com/office/drawing/2014/main" id="{55286E4D-732A-F97E-B6FD-5BD09C7516B8}"/>
              </a:ext>
            </a:extLst>
          </p:cNvPr>
          <p:cNvSpPr>
            <a:spLocks noGrp="1"/>
          </p:cNvSpPr>
          <p:nvPr>
            <p:ph type="sldNum" sz="quarter" idx="12"/>
          </p:nvPr>
        </p:nvSpPr>
        <p:spPr/>
        <p:txBody>
          <a:bodyPr/>
          <a:lstStyle/>
          <a:p>
            <a:fld id="{25650AAC-79F8-4957-B2A5-DCB3633ECBA4}" type="slidenum">
              <a:rPr lang="en-US" smtClean="0"/>
              <a:t>19</a:t>
            </a:fld>
            <a:endParaRPr lang="en-US"/>
          </a:p>
        </p:txBody>
      </p:sp>
    </p:spTree>
    <p:extLst>
      <p:ext uri="{BB962C8B-B14F-4D97-AF65-F5344CB8AC3E}">
        <p14:creationId xmlns:p14="http://schemas.microsoft.com/office/powerpoint/2010/main" val="113893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2E8D59-826D-1011-91B2-D33E284DA5D6}"/>
              </a:ext>
            </a:extLst>
          </p:cNvPr>
          <p:cNvSpPr txBox="1"/>
          <p:nvPr/>
        </p:nvSpPr>
        <p:spPr>
          <a:xfrm>
            <a:off x="0" y="457200"/>
            <a:ext cx="9144000" cy="769441"/>
          </a:xfrm>
          <a:prstGeom prst="rect">
            <a:avLst/>
          </a:prstGeom>
          <a:noFill/>
        </p:spPr>
        <p:txBody>
          <a:bodyPr wrap="square" rtlCol="0">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Agenda</a:t>
            </a:r>
          </a:p>
        </p:txBody>
      </p:sp>
      <p:sp>
        <p:nvSpPr>
          <p:cNvPr id="3" name="TextBox 2">
            <a:extLst>
              <a:ext uri="{FF2B5EF4-FFF2-40B4-BE49-F238E27FC236}">
                <a16:creationId xmlns:a16="http://schemas.microsoft.com/office/drawing/2014/main" id="{6A9812E5-682C-6EF5-1976-187B4A0B00EF}"/>
              </a:ext>
            </a:extLst>
          </p:cNvPr>
          <p:cNvSpPr txBox="1"/>
          <p:nvPr/>
        </p:nvSpPr>
        <p:spPr>
          <a:xfrm>
            <a:off x="1569720" y="1704427"/>
            <a:ext cx="6004560" cy="4893647"/>
          </a:xfrm>
          <a:prstGeom prst="rect">
            <a:avLst/>
          </a:prstGeom>
          <a:noFill/>
        </p:spPr>
        <p:txBody>
          <a:bodyPr wrap="square" rtlCol="0">
            <a:spAutoFit/>
          </a:bodyPr>
          <a:lstStyle/>
          <a:p>
            <a:pPr>
              <a:spcBef>
                <a:spcPts val="600"/>
              </a:spcBef>
              <a:spcAft>
                <a:spcPts val="600"/>
              </a:spcAft>
            </a:pPr>
            <a:r>
              <a:rPr lang="en-US" sz="3600" b="1" dirty="0">
                <a:latin typeface="Times New Roman" panose="02020603050405020304" pitchFamily="18" charset="0"/>
                <a:cs typeface="Times New Roman" panose="02020603050405020304" pitchFamily="18" charset="0"/>
              </a:rPr>
              <a:t>Welcome &amp; Opening Prayer</a:t>
            </a:r>
          </a:p>
          <a:p>
            <a:pPr>
              <a:spcBef>
                <a:spcPts val="600"/>
              </a:spcBef>
              <a:spcAft>
                <a:spcPts val="600"/>
              </a:spcAft>
            </a:pPr>
            <a:r>
              <a:rPr lang="en-US" sz="3600" b="1" dirty="0">
                <a:latin typeface="Times New Roman" panose="02020603050405020304" pitchFamily="18" charset="0"/>
                <a:cs typeface="Times New Roman" panose="02020603050405020304" pitchFamily="18" charset="0"/>
              </a:rPr>
              <a:t>History of the Board</a:t>
            </a:r>
          </a:p>
          <a:p>
            <a:pPr>
              <a:spcBef>
                <a:spcPts val="600"/>
              </a:spcBef>
              <a:spcAft>
                <a:spcPts val="600"/>
              </a:spcAft>
            </a:pPr>
            <a:r>
              <a:rPr lang="en-US" sz="3600" b="1" dirty="0">
                <a:latin typeface="Times New Roman" panose="02020603050405020304" pitchFamily="18" charset="0"/>
                <a:cs typeface="Times New Roman" panose="02020603050405020304" pitchFamily="18" charset="0"/>
              </a:rPr>
              <a:t>New Board Member’s Binder</a:t>
            </a:r>
          </a:p>
          <a:p>
            <a:pPr>
              <a:spcBef>
                <a:spcPts val="600"/>
              </a:spcBef>
              <a:spcAft>
                <a:spcPts val="600"/>
              </a:spcAft>
            </a:pPr>
            <a:r>
              <a:rPr lang="en-US" sz="3600" b="1" dirty="0">
                <a:latin typeface="Times New Roman" panose="02020603050405020304" pitchFamily="18" charset="0"/>
                <a:cs typeface="Times New Roman" panose="02020603050405020304" pitchFamily="18" charset="0"/>
              </a:rPr>
              <a:t>Board Calendar</a:t>
            </a:r>
          </a:p>
          <a:p>
            <a:pPr>
              <a:spcBef>
                <a:spcPts val="600"/>
              </a:spcBef>
              <a:spcAft>
                <a:spcPts val="600"/>
              </a:spcAft>
            </a:pPr>
            <a:r>
              <a:rPr lang="en-US" sz="3600" b="1" dirty="0">
                <a:latin typeface="Times New Roman" panose="02020603050405020304" pitchFamily="18" charset="0"/>
                <a:cs typeface="Times New Roman" panose="02020603050405020304" pitchFamily="18" charset="0"/>
              </a:rPr>
              <a:t>Operating Budget</a:t>
            </a:r>
          </a:p>
          <a:p>
            <a:pPr>
              <a:spcBef>
                <a:spcPts val="600"/>
              </a:spcBef>
              <a:spcAft>
                <a:spcPts val="600"/>
              </a:spcAft>
            </a:pPr>
            <a:r>
              <a:rPr lang="en-US" sz="3600" b="1" dirty="0">
                <a:latin typeface="Times New Roman" panose="02020603050405020304" pitchFamily="18" charset="0"/>
                <a:cs typeface="Times New Roman" panose="02020603050405020304" pitchFamily="18" charset="0"/>
              </a:rPr>
              <a:t>Assignment of Mentors</a:t>
            </a:r>
          </a:p>
          <a:p>
            <a:pPr>
              <a:spcBef>
                <a:spcPts val="600"/>
              </a:spcBef>
              <a:spcAft>
                <a:spcPts val="600"/>
              </a:spcAft>
            </a:pPr>
            <a:r>
              <a:rPr lang="en-US" sz="3600" b="1" dirty="0">
                <a:latin typeface="Times New Roman" panose="02020603050405020304" pitchFamily="18" charset="0"/>
                <a:cs typeface="Times New Roman" panose="02020603050405020304" pitchFamily="18" charset="0"/>
              </a:rPr>
              <a:t>Closing Prayer</a:t>
            </a:r>
          </a:p>
        </p:txBody>
      </p:sp>
      <p:sp>
        <p:nvSpPr>
          <p:cNvPr id="5" name="Slide Number Placeholder 4">
            <a:extLst>
              <a:ext uri="{FF2B5EF4-FFF2-40B4-BE49-F238E27FC236}">
                <a16:creationId xmlns:a16="http://schemas.microsoft.com/office/drawing/2014/main" id="{597962DE-D2FC-BBA8-BB82-D0B9FB8A5A24}"/>
              </a:ext>
            </a:extLst>
          </p:cNvPr>
          <p:cNvSpPr>
            <a:spLocks noGrp="1"/>
          </p:cNvSpPr>
          <p:nvPr>
            <p:ph type="sldNum" sz="quarter" idx="12"/>
          </p:nvPr>
        </p:nvSpPr>
        <p:spPr/>
        <p:txBody>
          <a:bodyPr/>
          <a:lstStyle/>
          <a:p>
            <a:fld id="{25650AAC-79F8-4957-B2A5-DCB3633ECBA4}" type="slidenum">
              <a:rPr lang="en-US" sz="1800" smtClean="0"/>
              <a:t>2</a:t>
            </a:fld>
            <a:endParaRPr lang="en-US" sz="1800"/>
          </a:p>
        </p:txBody>
      </p:sp>
    </p:spTree>
    <p:extLst>
      <p:ext uri="{BB962C8B-B14F-4D97-AF65-F5344CB8AC3E}">
        <p14:creationId xmlns:p14="http://schemas.microsoft.com/office/powerpoint/2010/main" val="2553629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914400" y="1463040"/>
            <a:ext cx="7383780" cy="4739759"/>
          </a:xfrm>
          <a:prstGeom prst="rect">
            <a:avLst/>
          </a:prstGeom>
          <a:noFill/>
        </p:spPr>
        <p:txBody>
          <a:bodyPr wrap="square">
            <a:spAutoFit/>
          </a:bodyPr>
          <a:lstStyle/>
          <a:p>
            <a:pPr>
              <a:spcBef>
                <a:spcPts val="600"/>
              </a:spcBef>
              <a:spcAft>
                <a:spcPts val="600"/>
              </a:spcAft>
            </a:pPr>
            <a:r>
              <a:rPr lang="en-US" sz="3600" b="1" dirty="0">
                <a:latin typeface="Times New Roman" panose="02020603050405020304" pitchFamily="18" charset="0"/>
                <a:cs typeface="Times New Roman" panose="02020603050405020304" pitchFamily="18" charset="0"/>
              </a:rPr>
              <a:t>Board of Directors Policy Handbook</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Mission Statement/Guiding Values/Charism</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Organization</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Overview</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Global Governance Commitment</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Governing Style</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Glossary of Terms</a:t>
            </a:r>
          </a:p>
          <a:p>
            <a:pPr marL="45720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Policies</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5" name="Slide Number Placeholder 4">
            <a:extLst>
              <a:ext uri="{FF2B5EF4-FFF2-40B4-BE49-F238E27FC236}">
                <a16:creationId xmlns:a16="http://schemas.microsoft.com/office/drawing/2014/main" id="{E600AE5B-6D22-8F09-F9DD-5D3572036CF5}"/>
              </a:ext>
            </a:extLst>
          </p:cNvPr>
          <p:cNvSpPr>
            <a:spLocks noGrp="1"/>
          </p:cNvSpPr>
          <p:nvPr>
            <p:ph type="sldNum" sz="quarter" idx="12"/>
          </p:nvPr>
        </p:nvSpPr>
        <p:spPr/>
        <p:txBody>
          <a:bodyPr/>
          <a:lstStyle/>
          <a:p>
            <a:fld id="{25650AAC-79F8-4957-B2A5-DCB3633ECBA4}" type="slidenum">
              <a:rPr lang="en-US" smtClean="0"/>
              <a:t>20</a:t>
            </a:fld>
            <a:endParaRPr lang="en-US"/>
          </a:p>
        </p:txBody>
      </p:sp>
    </p:spTree>
    <p:extLst>
      <p:ext uri="{BB962C8B-B14F-4D97-AF65-F5344CB8AC3E}">
        <p14:creationId xmlns:p14="http://schemas.microsoft.com/office/powerpoint/2010/main" val="2334251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914400" y="1463040"/>
            <a:ext cx="7383780" cy="3570208"/>
          </a:xfrm>
          <a:prstGeom prst="rect">
            <a:avLst/>
          </a:prstGeom>
          <a:noFill/>
        </p:spPr>
        <p:txBody>
          <a:bodyPr wrap="square">
            <a:spAutoFit/>
          </a:bodyPr>
          <a:lstStyle/>
          <a:p>
            <a:pPr>
              <a:spcBef>
                <a:spcPts val="600"/>
              </a:spcBef>
              <a:spcAft>
                <a:spcPts val="1800"/>
              </a:spcAft>
            </a:pPr>
            <a:r>
              <a:rPr lang="en-US" sz="3600" b="1" dirty="0">
                <a:latin typeface="Times New Roman" panose="02020603050405020304" pitchFamily="18" charset="0"/>
                <a:cs typeface="Times New Roman" panose="02020603050405020304" pitchFamily="18" charset="0"/>
              </a:rPr>
              <a:t>Overview:</a:t>
            </a:r>
          </a:p>
          <a:p>
            <a:pPr marL="457200" marR="0" lvl="0" indent="-457200">
              <a:spcBef>
                <a:spcPts val="600"/>
              </a:spcBef>
              <a:spcAft>
                <a:spcPts val="60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rPr>
              <a:t>Adopted the Policy Governance</a:t>
            </a:r>
            <a:r>
              <a:rPr lang="en-US" b="1" baseline="30000" dirty="0">
                <a:effectLst/>
                <a:latin typeface="Times New Roman" panose="02020603050405020304" pitchFamily="18" charset="0"/>
                <a:ea typeface="Times New Roman" panose="02020603050405020304" pitchFamily="18" charset="0"/>
              </a:rPr>
              <a:t>®</a:t>
            </a:r>
            <a:r>
              <a:rPr lang="en-US" sz="2800" b="1" dirty="0">
                <a:effectLst/>
                <a:latin typeface="Times New Roman" panose="02020603050405020304" pitchFamily="18" charset="0"/>
                <a:ea typeface="Times New Roman" panose="02020603050405020304" pitchFamily="18" charset="0"/>
              </a:rPr>
              <a:t> Model</a:t>
            </a:r>
          </a:p>
          <a:p>
            <a:pPr marL="457200" marR="0" lvl="0" indent="-457200">
              <a:spcBef>
                <a:spcPts val="600"/>
              </a:spcBef>
              <a:spcAft>
                <a:spcPts val="60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rPr>
              <a:t>Govern on behalf of the Owners</a:t>
            </a:r>
          </a:p>
          <a:p>
            <a:pPr marL="457200" marR="0" lvl="0" indent="-457200">
              <a:spcBef>
                <a:spcPts val="600"/>
              </a:spcBef>
              <a:spcAft>
                <a:spcPts val="600"/>
              </a:spcAft>
              <a:buFont typeface="Arial" panose="020B0604020202020204" pitchFamily="34" charset="0"/>
              <a:buChar char="•"/>
            </a:pPr>
            <a:r>
              <a:rPr lang="en-US" sz="2800" b="1" dirty="0">
                <a:effectLst/>
                <a:latin typeface="Times New Roman" panose="02020603050405020304" pitchFamily="18" charset="0"/>
                <a:ea typeface="Times New Roman" panose="02020603050405020304" pitchFamily="18" charset="0"/>
              </a:rPr>
              <a:t>Develop a Vision in line with the Mission</a:t>
            </a:r>
          </a:p>
          <a:p>
            <a:pPr marL="457200" marR="0" lvl="0" indent="-457200">
              <a:spcBef>
                <a:spcPts val="600"/>
              </a:spcBef>
              <a:spcAft>
                <a:spcPts val="600"/>
              </a:spcAft>
              <a:buFont typeface="Arial" panose="020B0604020202020204" pitchFamily="34" charset="0"/>
              <a:buChar char="•"/>
            </a:pPr>
            <a:r>
              <a:rPr lang="en-US" sz="2800" b="1" dirty="0">
                <a:latin typeface="Times New Roman" panose="02020603050405020304" pitchFamily="18" charset="0"/>
                <a:ea typeface="Times New Roman" panose="02020603050405020304" pitchFamily="18" charset="0"/>
              </a:rPr>
              <a:t>En</a:t>
            </a:r>
            <a:r>
              <a:rPr lang="en-US" sz="2800" b="1" dirty="0">
                <a:effectLst/>
                <a:latin typeface="Times New Roman" panose="02020603050405020304" pitchFamily="18" charset="0"/>
                <a:ea typeface="Times New Roman" panose="02020603050405020304" pitchFamily="18" charset="0"/>
              </a:rPr>
              <a:t>sure the Retreat Center achieves what it should and avoid what is unacceptable</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Key Provisions of the Handbook</a:t>
            </a:r>
          </a:p>
        </p:txBody>
      </p:sp>
      <p:sp>
        <p:nvSpPr>
          <p:cNvPr id="5" name="Slide Number Placeholder 4">
            <a:extLst>
              <a:ext uri="{FF2B5EF4-FFF2-40B4-BE49-F238E27FC236}">
                <a16:creationId xmlns:a16="http://schemas.microsoft.com/office/drawing/2014/main" id="{FEA8B9EA-6C92-4CE7-3A46-3AE6A6AC033B}"/>
              </a:ext>
            </a:extLst>
          </p:cNvPr>
          <p:cNvSpPr>
            <a:spLocks noGrp="1"/>
          </p:cNvSpPr>
          <p:nvPr>
            <p:ph type="sldNum" sz="quarter" idx="12"/>
          </p:nvPr>
        </p:nvSpPr>
        <p:spPr/>
        <p:txBody>
          <a:bodyPr/>
          <a:lstStyle/>
          <a:p>
            <a:fld id="{25650AAC-79F8-4957-B2A5-DCB3633ECBA4}" type="slidenum">
              <a:rPr lang="en-US" smtClean="0"/>
              <a:t>21</a:t>
            </a:fld>
            <a:endParaRPr lang="en-US"/>
          </a:p>
        </p:txBody>
      </p:sp>
    </p:spTree>
    <p:extLst>
      <p:ext uri="{BB962C8B-B14F-4D97-AF65-F5344CB8AC3E}">
        <p14:creationId xmlns:p14="http://schemas.microsoft.com/office/powerpoint/2010/main" val="120334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914400" y="1463040"/>
            <a:ext cx="7383780" cy="3570208"/>
          </a:xfrm>
          <a:prstGeom prst="rect">
            <a:avLst/>
          </a:prstGeom>
          <a:noFill/>
        </p:spPr>
        <p:txBody>
          <a:bodyPr wrap="square">
            <a:spAutoFit/>
          </a:bodyPr>
          <a:lstStyle/>
          <a:p>
            <a:pPr>
              <a:spcBef>
                <a:spcPts val="600"/>
              </a:spcBef>
              <a:spcAft>
                <a:spcPts val="1800"/>
              </a:spcAft>
            </a:pPr>
            <a:r>
              <a:rPr lang="en-US" sz="3600" b="1" dirty="0">
                <a:latin typeface="Times New Roman" panose="02020603050405020304" pitchFamily="18" charset="0"/>
                <a:cs typeface="Times New Roman" panose="02020603050405020304" pitchFamily="18" charset="0"/>
              </a:rPr>
              <a:t>Governing Style:</a:t>
            </a:r>
          </a:p>
          <a:p>
            <a:pPr marL="342900" marR="0" lvl="0" indent="-342900">
              <a:spcBef>
                <a:spcPts val="600"/>
              </a:spcBef>
              <a:spcAft>
                <a:spcPts val="600"/>
              </a:spcAft>
              <a:buFont typeface="+mj-lt"/>
              <a:buAutoNum type="arabicPeriod"/>
            </a:pPr>
            <a:r>
              <a:rPr lang="en-US" sz="2800" b="1" dirty="0">
                <a:effectLst/>
                <a:latin typeface="Times New Roman" panose="02020603050405020304" pitchFamily="18" charset="0"/>
                <a:ea typeface="Times New Roman" panose="02020603050405020304" pitchFamily="18" charset="0"/>
              </a:rPr>
              <a:t>Outward vision</a:t>
            </a:r>
          </a:p>
          <a:p>
            <a:pPr marL="342900" marR="0" lvl="0" indent="-342900">
              <a:spcBef>
                <a:spcPts val="600"/>
              </a:spcBef>
              <a:spcAft>
                <a:spcPts val="600"/>
              </a:spcAft>
              <a:buFont typeface="+mj-lt"/>
              <a:buAutoNum type="arabicPeriod"/>
            </a:pPr>
            <a:r>
              <a:rPr lang="en-US" sz="2800" b="1" dirty="0">
                <a:effectLst/>
                <a:latin typeface="Times New Roman" panose="02020603050405020304" pitchFamily="18" charset="0"/>
                <a:ea typeface="Times New Roman" panose="02020603050405020304" pitchFamily="18" charset="0"/>
              </a:rPr>
              <a:t>Encouragement of diversity in viewpoints</a:t>
            </a:r>
          </a:p>
          <a:p>
            <a:pPr marL="342900" marR="0" lvl="0" indent="-342900">
              <a:spcBef>
                <a:spcPts val="600"/>
              </a:spcBef>
              <a:spcAft>
                <a:spcPts val="600"/>
              </a:spcAft>
              <a:buFont typeface="+mj-lt"/>
              <a:buAutoNum type="arabicPeriod"/>
            </a:pPr>
            <a:r>
              <a:rPr lang="en-US" sz="2800" b="1" dirty="0">
                <a:effectLst/>
                <a:latin typeface="Times New Roman" panose="02020603050405020304" pitchFamily="18" charset="0"/>
                <a:ea typeface="Times New Roman" panose="02020603050405020304" pitchFamily="18" charset="0"/>
              </a:rPr>
              <a:t>Collective rather than individual decisions</a:t>
            </a:r>
          </a:p>
          <a:p>
            <a:pPr marL="342900" marR="0" lvl="0" indent="-342900">
              <a:spcBef>
                <a:spcPts val="600"/>
              </a:spcBef>
              <a:spcAft>
                <a:spcPts val="600"/>
              </a:spcAft>
              <a:buFont typeface="+mj-lt"/>
              <a:buAutoNum type="arabicPeriod"/>
            </a:pPr>
            <a:r>
              <a:rPr lang="en-US" sz="2800" b="1" dirty="0">
                <a:effectLst/>
                <a:latin typeface="Times New Roman" panose="02020603050405020304" pitchFamily="18" charset="0"/>
                <a:ea typeface="Times New Roman" panose="02020603050405020304" pitchFamily="18" charset="0"/>
              </a:rPr>
              <a:t>Clear distinction of Board and CEO/Management roles</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Key Provisions of the Handbook</a:t>
            </a:r>
          </a:p>
        </p:txBody>
      </p:sp>
      <p:sp>
        <p:nvSpPr>
          <p:cNvPr id="5" name="Slide Number Placeholder 4">
            <a:extLst>
              <a:ext uri="{FF2B5EF4-FFF2-40B4-BE49-F238E27FC236}">
                <a16:creationId xmlns:a16="http://schemas.microsoft.com/office/drawing/2014/main" id="{63830005-D3C6-62EE-77E4-9408635B611D}"/>
              </a:ext>
            </a:extLst>
          </p:cNvPr>
          <p:cNvSpPr>
            <a:spLocks noGrp="1"/>
          </p:cNvSpPr>
          <p:nvPr>
            <p:ph type="sldNum" sz="quarter" idx="12"/>
          </p:nvPr>
        </p:nvSpPr>
        <p:spPr/>
        <p:txBody>
          <a:bodyPr/>
          <a:lstStyle/>
          <a:p>
            <a:fld id="{25650AAC-79F8-4957-B2A5-DCB3633ECBA4}" type="slidenum">
              <a:rPr lang="en-US" smtClean="0"/>
              <a:t>22</a:t>
            </a:fld>
            <a:endParaRPr lang="en-US"/>
          </a:p>
        </p:txBody>
      </p:sp>
    </p:spTree>
    <p:extLst>
      <p:ext uri="{BB962C8B-B14F-4D97-AF65-F5344CB8AC3E}">
        <p14:creationId xmlns:p14="http://schemas.microsoft.com/office/powerpoint/2010/main" val="237505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914400" y="1463040"/>
            <a:ext cx="8349522" cy="646331"/>
          </a:xfrm>
          <a:prstGeom prst="rect">
            <a:avLst/>
          </a:prstGeom>
          <a:noFill/>
        </p:spPr>
        <p:txBody>
          <a:bodyPr wrap="square">
            <a:spAutoFit/>
          </a:bodyPr>
          <a:lstStyle/>
          <a:p>
            <a:pPr>
              <a:spcBef>
                <a:spcPts val="600"/>
              </a:spcBef>
              <a:spcAft>
                <a:spcPts val="1800"/>
              </a:spcAft>
            </a:pPr>
            <a:r>
              <a:rPr lang="en-US" sz="3600" b="1" dirty="0">
                <a:latin typeface="Times New Roman" panose="02020603050405020304" pitchFamily="18" charset="0"/>
                <a:cs typeface="Times New Roman" panose="02020603050405020304" pitchFamily="18" charset="0"/>
              </a:rPr>
              <a:t>Policies:</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Key Provisions of the Handbook</a:t>
            </a:r>
          </a:p>
        </p:txBody>
      </p:sp>
      <p:sp>
        <p:nvSpPr>
          <p:cNvPr id="4" name="TextBox 3">
            <a:extLst>
              <a:ext uri="{FF2B5EF4-FFF2-40B4-BE49-F238E27FC236}">
                <a16:creationId xmlns:a16="http://schemas.microsoft.com/office/drawing/2014/main" id="{3AEA7757-2EAE-CBC4-1FB6-C99E9F0038BD}"/>
              </a:ext>
            </a:extLst>
          </p:cNvPr>
          <p:cNvSpPr txBox="1"/>
          <p:nvPr/>
        </p:nvSpPr>
        <p:spPr>
          <a:xfrm>
            <a:off x="914400" y="2345770"/>
            <a:ext cx="5632696" cy="523220"/>
          </a:xfrm>
          <a:prstGeom prst="rect">
            <a:avLst/>
          </a:prstGeom>
          <a:noFill/>
        </p:spPr>
        <p:txBody>
          <a:bodyPr wrap="none" rtlCol="0">
            <a:spAutoFit/>
          </a:bodyPr>
          <a:lstStyle/>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Ends Policies – What’s Expected</a:t>
            </a:r>
          </a:p>
        </p:txBody>
      </p:sp>
      <p:sp>
        <p:nvSpPr>
          <p:cNvPr id="5" name="TextBox 4">
            <a:extLst>
              <a:ext uri="{FF2B5EF4-FFF2-40B4-BE49-F238E27FC236}">
                <a16:creationId xmlns:a16="http://schemas.microsoft.com/office/drawing/2014/main" id="{B880FE49-4963-D844-5BDB-29E38A453481}"/>
              </a:ext>
            </a:extLst>
          </p:cNvPr>
          <p:cNvSpPr txBox="1"/>
          <p:nvPr/>
        </p:nvSpPr>
        <p:spPr>
          <a:xfrm>
            <a:off x="914400" y="3105389"/>
            <a:ext cx="8349521"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Governance Policies – How the Board is to operate; its responsibilities, duties, &amp; expectations</a:t>
            </a:r>
          </a:p>
        </p:txBody>
      </p:sp>
      <p:sp>
        <p:nvSpPr>
          <p:cNvPr id="6" name="TextBox 5">
            <a:extLst>
              <a:ext uri="{FF2B5EF4-FFF2-40B4-BE49-F238E27FC236}">
                <a16:creationId xmlns:a16="http://schemas.microsoft.com/office/drawing/2014/main" id="{04DCCCEF-3DA8-2F1B-3C8A-9B3324EF7AF2}"/>
              </a:ext>
            </a:extLst>
          </p:cNvPr>
          <p:cNvSpPr txBox="1"/>
          <p:nvPr/>
        </p:nvSpPr>
        <p:spPr>
          <a:xfrm>
            <a:off x="914400" y="4341210"/>
            <a:ext cx="7812716"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Executive Limitation Policies – Limitations on the Director of Mission and Ministry</a:t>
            </a:r>
          </a:p>
        </p:txBody>
      </p:sp>
      <p:sp>
        <p:nvSpPr>
          <p:cNvPr id="7" name="TextBox 6">
            <a:extLst>
              <a:ext uri="{FF2B5EF4-FFF2-40B4-BE49-F238E27FC236}">
                <a16:creationId xmlns:a16="http://schemas.microsoft.com/office/drawing/2014/main" id="{CA3FB644-9341-D888-F2BF-5A5653D0FCB1}"/>
              </a:ext>
            </a:extLst>
          </p:cNvPr>
          <p:cNvSpPr txBox="1"/>
          <p:nvPr/>
        </p:nvSpPr>
        <p:spPr>
          <a:xfrm>
            <a:off x="914400" y="5577032"/>
            <a:ext cx="8198120" cy="954107"/>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Board Executive Linkage Policies – Relationship between the Board and the Director</a:t>
            </a:r>
          </a:p>
        </p:txBody>
      </p:sp>
      <p:sp>
        <p:nvSpPr>
          <p:cNvPr id="9" name="Slide Number Placeholder 8">
            <a:extLst>
              <a:ext uri="{FF2B5EF4-FFF2-40B4-BE49-F238E27FC236}">
                <a16:creationId xmlns:a16="http://schemas.microsoft.com/office/drawing/2014/main" id="{59158D3A-7164-CBBF-59C0-6A6DD19B575B}"/>
              </a:ext>
            </a:extLst>
          </p:cNvPr>
          <p:cNvSpPr>
            <a:spLocks noGrp="1"/>
          </p:cNvSpPr>
          <p:nvPr>
            <p:ph type="sldNum" sz="quarter" idx="12"/>
          </p:nvPr>
        </p:nvSpPr>
        <p:spPr/>
        <p:txBody>
          <a:bodyPr/>
          <a:lstStyle/>
          <a:p>
            <a:fld id="{25650AAC-79F8-4957-B2A5-DCB3633ECBA4}" type="slidenum">
              <a:rPr lang="en-US" smtClean="0"/>
              <a:t>23</a:t>
            </a:fld>
            <a:endParaRPr lang="en-US"/>
          </a:p>
        </p:txBody>
      </p:sp>
    </p:spTree>
    <p:extLst>
      <p:ext uri="{BB962C8B-B14F-4D97-AF65-F5344CB8AC3E}">
        <p14:creationId xmlns:p14="http://schemas.microsoft.com/office/powerpoint/2010/main" val="3798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0" y="1371600"/>
            <a:ext cx="9144000"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Board of Directors Contact Information</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pic>
        <p:nvPicPr>
          <p:cNvPr id="5" name="Picture 4">
            <a:extLst>
              <a:ext uri="{FF2B5EF4-FFF2-40B4-BE49-F238E27FC236}">
                <a16:creationId xmlns:a16="http://schemas.microsoft.com/office/drawing/2014/main" id="{5E11C632-5866-B363-3323-481D59C3197B}"/>
              </a:ext>
            </a:extLst>
          </p:cNvPr>
          <p:cNvPicPr>
            <a:picLocks noChangeAspect="1"/>
          </p:cNvPicPr>
          <p:nvPr/>
        </p:nvPicPr>
        <p:blipFill>
          <a:blip r:embed="rId3"/>
          <a:stretch>
            <a:fillRect/>
          </a:stretch>
        </p:blipFill>
        <p:spPr>
          <a:xfrm>
            <a:off x="274320" y="2579883"/>
            <a:ext cx="8595360" cy="3820917"/>
          </a:xfrm>
          <a:prstGeom prst="rect">
            <a:avLst/>
          </a:prstGeom>
          <a:ln>
            <a:solidFill>
              <a:schemeClr val="accent1"/>
            </a:solidFill>
          </a:ln>
        </p:spPr>
      </p:pic>
      <p:sp>
        <p:nvSpPr>
          <p:cNvPr id="6" name="Slide Number Placeholder 5">
            <a:extLst>
              <a:ext uri="{FF2B5EF4-FFF2-40B4-BE49-F238E27FC236}">
                <a16:creationId xmlns:a16="http://schemas.microsoft.com/office/drawing/2014/main" id="{C4883AD4-EBC1-5A01-13F4-CCA4FD9D9F93}"/>
              </a:ext>
            </a:extLst>
          </p:cNvPr>
          <p:cNvSpPr>
            <a:spLocks noGrp="1"/>
          </p:cNvSpPr>
          <p:nvPr>
            <p:ph type="sldNum" sz="quarter" idx="12"/>
          </p:nvPr>
        </p:nvSpPr>
        <p:spPr/>
        <p:txBody>
          <a:bodyPr/>
          <a:lstStyle/>
          <a:p>
            <a:fld id="{25650AAC-79F8-4957-B2A5-DCB3633ECBA4}" type="slidenum">
              <a:rPr lang="en-US" smtClean="0"/>
              <a:t>24</a:t>
            </a:fld>
            <a:endParaRPr lang="en-US"/>
          </a:p>
        </p:txBody>
      </p:sp>
    </p:spTree>
    <p:extLst>
      <p:ext uri="{BB962C8B-B14F-4D97-AF65-F5344CB8AC3E}">
        <p14:creationId xmlns:p14="http://schemas.microsoft.com/office/powerpoint/2010/main" val="73346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0" y="1371600"/>
            <a:ext cx="9144000"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Board of Directors Service Matrix</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pic>
        <p:nvPicPr>
          <p:cNvPr id="8" name="Picture 7">
            <a:extLst>
              <a:ext uri="{FF2B5EF4-FFF2-40B4-BE49-F238E27FC236}">
                <a16:creationId xmlns:a16="http://schemas.microsoft.com/office/drawing/2014/main" id="{270AEB10-F7D5-EE9F-3177-1663C5E5B1BF}"/>
              </a:ext>
            </a:extLst>
          </p:cNvPr>
          <p:cNvPicPr>
            <a:picLocks noChangeAspect="1"/>
          </p:cNvPicPr>
          <p:nvPr/>
        </p:nvPicPr>
        <p:blipFill>
          <a:blip r:embed="rId3"/>
          <a:stretch>
            <a:fillRect/>
          </a:stretch>
        </p:blipFill>
        <p:spPr>
          <a:xfrm>
            <a:off x="182880" y="2609556"/>
            <a:ext cx="8778240" cy="3639596"/>
          </a:xfrm>
          <a:prstGeom prst="rect">
            <a:avLst/>
          </a:prstGeom>
          <a:ln>
            <a:solidFill>
              <a:srgbClr val="FF0000"/>
            </a:solidFill>
          </a:ln>
        </p:spPr>
      </p:pic>
      <p:sp>
        <p:nvSpPr>
          <p:cNvPr id="9" name="Oval 8">
            <a:extLst>
              <a:ext uri="{FF2B5EF4-FFF2-40B4-BE49-F238E27FC236}">
                <a16:creationId xmlns:a16="http://schemas.microsoft.com/office/drawing/2014/main" id="{8907321D-516F-B64A-C78F-0ECC17DC7F93}"/>
              </a:ext>
            </a:extLst>
          </p:cNvPr>
          <p:cNvSpPr/>
          <p:nvPr/>
        </p:nvSpPr>
        <p:spPr>
          <a:xfrm>
            <a:off x="5719156" y="4989698"/>
            <a:ext cx="1280160" cy="128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E9A9B4B-546F-F11C-1819-C66FFD1BE9E6}"/>
              </a:ext>
            </a:extLst>
          </p:cNvPr>
          <p:cNvSpPr/>
          <p:nvPr/>
        </p:nvSpPr>
        <p:spPr>
          <a:xfrm>
            <a:off x="581891" y="4114800"/>
            <a:ext cx="731520" cy="731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FD9AC7E-04D2-5FD8-A875-64C2A01DBF0B}"/>
              </a:ext>
            </a:extLst>
          </p:cNvPr>
          <p:cNvSpPr/>
          <p:nvPr/>
        </p:nvSpPr>
        <p:spPr>
          <a:xfrm>
            <a:off x="182880" y="3154680"/>
            <a:ext cx="457200" cy="2743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75E344E5-ABB2-563D-CE6E-4BECFEDEF72F}"/>
              </a:ext>
            </a:extLst>
          </p:cNvPr>
          <p:cNvSpPr/>
          <p:nvPr/>
        </p:nvSpPr>
        <p:spPr>
          <a:xfrm>
            <a:off x="182880" y="3703320"/>
            <a:ext cx="457200" cy="27432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146549B-B2BD-3144-A8B7-D35000BC1ACE}"/>
              </a:ext>
            </a:extLst>
          </p:cNvPr>
          <p:cNvSpPr/>
          <p:nvPr/>
        </p:nvSpPr>
        <p:spPr>
          <a:xfrm>
            <a:off x="5394960" y="306324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192EAC8-5B58-DC48-E882-00108E1F23F1}"/>
              </a:ext>
            </a:extLst>
          </p:cNvPr>
          <p:cNvSpPr/>
          <p:nvPr/>
        </p:nvSpPr>
        <p:spPr>
          <a:xfrm>
            <a:off x="4937760" y="361188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2465629-EAEF-ACC3-1C75-0A648111FD24}"/>
              </a:ext>
            </a:extLst>
          </p:cNvPr>
          <p:cNvSpPr>
            <a:spLocks noGrp="1"/>
          </p:cNvSpPr>
          <p:nvPr>
            <p:ph type="sldNum" sz="quarter" idx="12"/>
          </p:nvPr>
        </p:nvSpPr>
        <p:spPr/>
        <p:txBody>
          <a:bodyPr/>
          <a:lstStyle/>
          <a:p>
            <a:fld id="{25650AAC-79F8-4957-B2A5-DCB3633ECBA4}" type="slidenum">
              <a:rPr lang="en-US" smtClean="0"/>
              <a:t>25</a:t>
            </a:fld>
            <a:endParaRPr lang="en-US"/>
          </a:p>
        </p:txBody>
      </p:sp>
    </p:spTree>
    <p:extLst>
      <p:ext uri="{BB962C8B-B14F-4D97-AF65-F5344CB8AC3E}">
        <p14:creationId xmlns:p14="http://schemas.microsoft.com/office/powerpoint/2010/main" val="296671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 presetClass="entr" presetSubtype="0"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 presetClass="entr" presetSubtype="0" fill="hold" grpId="0" nodeType="afterEffect">
                                  <p:stCondLst>
                                    <p:cond delay="100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449704" y="2828835"/>
            <a:ext cx="3162925" cy="1200329"/>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Organizational Overview</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pic>
        <p:nvPicPr>
          <p:cNvPr id="5" name="Picture 4">
            <a:extLst>
              <a:ext uri="{FF2B5EF4-FFF2-40B4-BE49-F238E27FC236}">
                <a16:creationId xmlns:a16="http://schemas.microsoft.com/office/drawing/2014/main" id="{FC4110B8-6CFA-A812-9BBF-EC8003AD090E}"/>
              </a:ext>
            </a:extLst>
          </p:cNvPr>
          <p:cNvPicPr>
            <a:picLocks noChangeAspect="1"/>
          </p:cNvPicPr>
          <p:nvPr/>
        </p:nvPicPr>
        <p:blipFill>
          <a:blip r:embed="rId3"/>
          <a:stretch>
            <a:fillRect/>
          </a:stretch>
        </p:blipFill>
        <p:spPr>
          <a:xfrm>
            <a:off x="4032355" y="1407732"/>
            <a:ext cx="4924082" cy="5283129"/>
          </a:xfrm>
          <a:prstGeom prst="rect">
            <a:avLst/>
          </a:prstGeom>
          <a:ln>
            <a:solidFill>
              <a:schemeClr val="accent1"/>
            </a:solidFill>
          </a:ln>
        </p:spPr>
      </p:pic>
      <p:sp>
        <p:nvSpPr>
          <p:cNvPr id="6" name="Slide Number Placeholder 5">
            <a:extLst>
              <a:ext uri="{FF2B5EF4-FFF2-40B4-BE49-F238E27FC236}">
                <a16:creationId xmlns:a16="http://schemas.microsoft.com/office/drawing/2014/main" id="{AFE7A3BE-FF4D-DE2F-D1A9-0301549DB79E}"/>
              </a:ext>
            </a:extLst>
          </p:cNvPr>
          <p:cNvSpPr>
            <a:spLocks noGrp="1"/>
          </p:cNvSpPr>
          <p:nvPr>
            <p:ph type="sldNum" sz="quarter" idx="12"/>
          </p:nvPr>
        </p:nvSpPr>
        <p:spPr/>
        <p:txBody>
          <a:bodyPr/>
          <a:lstStyle/>
          <a:p>
            <a:fld id="{25650AAC-79F8-4957-B2A5-DCB3633ECBA4}" type="slidenum">
              <a:rPr lang="en-US" smtClean="0"/>
              <a:t>26</a:t>
            </a:fld>
            <a:endParaRPr lang="en-US"/>
          </a:p>
        </p:txBody>
      </p:sp>
    </p:spTree>
    <p:extLst>
      <p:ext uri="{BB962C8B-B14F-4D97-AF65-F5344CB8AC3E}">
        <p14:creationId xmlns:p14="http://schemas.microsoft.com/office/powerpoint/2010/main" val="1378011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0" y="1371600"/>
            <a:ext cx="9144000" cy="646331"/>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4 Board Committees</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pic>
        <p:nvPicPr>
          <p:cNvPr id="8" name="Picture 7">
            <a:extLst>
              <a:ext uri="{FF2B5EF4-FFF2-40B4-BE49-F238E27FC236}">
                <a16:creationId xmlns:a16="http://schemas.microsoft.com/office/drawing/2014/main" id="{88B5914C-E891-4B1B-0CD2-3436AA3064D2}"/>
              </a:ext>
            </a:extLst>
          </p:cNvPr>
          <p:cNvPicPr>
            <a:picLocks noChangeAspect="1"/>
          </p:cNvPicPr>
          <p:nvPr/>
        </p:nvPicPr>
        <p:blipFill>
          <a:blip r:embed="rId3"/>
          <a:stretch>
            <a:fillRect/>
          </a:stretch>
        </p:blipFill>
        <p:spPr>
          <a:xfrm>
            <a:off x="505605" y="2286000"/>
            <a:ext cx="2286000" cy="1889449"/>
          </a:xfrm>
          <a:prstGeom prst="rect">
            <a:avLst/>
          </a:prstGeom>
          <a:ln>
            <a:solidFill>
              <a:schemeClr val="tx1"/>
            </a:solidFill>
          </a:ln>
        </p:spPr>
      </p:pic>
      <p:pic>
        <p:nvPicPr>
          <p:cNvPr id="11" name="Picture 10">
            <a:extLst>
              <a:ext uri="{FF2B5EF4-FFF2-40B4-BE49-F238E27FC236}">
                <a16:creationId xmlns:a16="http://schemas.microsoft.com/office/drawing/2014/main" id="{6557721A-8745-A306-4CEF-60C6929909D3}"/>
              </a:ext>
            </a:extLst>
          </p:cNvPr>
          <p:cNvPicPr>
            <a:picLocks noChangeAspect="1"/>
          </p:cNvPicPr>
          <p:nvPr/>
        </p:nvPicPr>
        <p:blipFill>
          <a:blip r:embed="rId4"/>
          <a:stretch>
            <a:fillRect/>
          </a:stretch>
        </p:blipFill>
        <p:spPr>
          <a:xfrm>
            <a:off x="6366056" y="2286000"/>
            <a:ext cx="2286000" cy="1881908"/>
          </a:xfrm>
          <a:prstGeom prst="rect">
            <a:avLst/>
          </a:prstGeom>
          <a:ln>
            <a:solidFill>
              <a:schemeClr val="tx1"/>
            </a:solidFill>
          </a:ln>
        </p:spPr>
      </p:pic>
      <p:pic>
        <p:nvPicPr>
          <p:cNvPr id="15" name="Picture 14">
            <a:extLst>
              <a:ext uri="{FF2B5EF4-FFF2-40B4-BE49-F238E27FC236}">
                <a16:creationId xmlns:a16="http://schemas.microsoft.com/office/drawing/2014/main" id="{EFC919A8-F8F7-004E-B08B-A2AD5FBF2CA7}"/>
              </a:ext>
            </a:extLst>
          </p:cNvPr>
          <p:cNvPicPr>
            <a:picLocks noChangeAspect="1"/>
          </p:cNvPicPr>
          <p:nvPr/>
        </p:nvPicPr>
        <p:blipFill>
          <a:blip r:embed="rId5"/>
          <a:stretch>
            <a:fillRect/>
          </a:stretch>
        </p:blipFill>
        <p:spPr>
          <a:xfrm>
            <a:off x="505605" y="4572000"/>
            <a:ext cx="2286000" cy="1922583"/>
          </a:xfrm>
          <a:prstGeom prst="rect">
            <a:avLst/>
          </a:prstGeom>
          <a:ln>
            <a:solidFill>
              <a:schemeClr val="tx1"/>
            </a:solidFill>
          </a:ln>
        </p:spPr>
      </p:pic>
      <p:pic>
        <p:nvPicPr>
          <p:cNvPr id="17" name="Picture 16">
            <a:extLst>
              <a:ext uri="{FF2B5EF4-FFF2-40B4-BE49-F238E27FC236}">
                <a16:creationId xmlns:a16="http://schemas.microsoft.com/office/drawing/2014/main" id="{FF1E9F4B-BE63-F355-8BDA-1794F9BCD2C1}"/>
              </a:ext>
            </a:extLst>
          </p:cNvPr>
          <p:cNvPicPr>
            <a:picLocks noChangeAspect="1"/>
          </p:cNvPicPr>
          <p:nvPr/>
        </p:nvPicPr>
        <p:blipFill>
          <a:blip r:embed="rId6"/>
          <a:stretch>
            <a:fillRect/>
          </a:stretch>
        </p:blipFill>
        <p:spPr>
          <a:xfrm>
            <a:off x="6366056" y="4572000"/>
            <a:ext cx="2286000" cy="1897145"/>
          </a:xfrm>
          <a:prstGeom prst="rect">
            <a:avLst/>
          </a:prstGeom>
          <a:ln>
            <a:solidFill>
              <a:schemeClr val="tx1"/>
            </a:solidFill>
          </a:ln>
        </p:spPr>
      </p:pic>
      <p:pic>
        <p:nvPicPr>
          <p:cNvPr id="19" name="Picture 18">
            <a:extLst>
              <a:ext uri="{FF2B5EF4-FFF2-40B4-BE49-F238E27FC236}">
                <a16:creationId xmlns:a16="http://schemas.microsoft.com/office/drawing/2014/main" id="{CA5E4446-5F0B-66B6-1FAF-551430DE09F9}"/>
              </a:ext>
            </a:extLst>
          </p:cNvPr>
          <p:cNvPicPr>
            <a:picLocks noChangeAspect="1"/>
          </p:cNvPicPr>
          <p:nvPr/>
        </p:nvPicPr>
        <p:blipFill>
          <a:blip r:embed="rId7"/>
          <a:stretch>
            <a:fillRect/>
          </a:stretch>
        </p:blipFill>
        <p:spPr>
          <a:xfrm>
            <a:off x="3520440" y="3229364"/>
            <a:ext cx="2286000" cy="1891460"/>
          </a:xfrm>
          <a:prstGeom prst="rect">
            <a:avLst/>
          </a:prstGeom>
        </p:spPr>
      </p:pic>
      <p:sp>
        <p:nvSpPr>
          <p:cNvPr id="4" name="TextBox 3">
            <a:extLst>
              <a:ext uri="{FF2B5EF4-FFF2-40B4-BE49-F238E27FC236}">
                <a16:creationId xmlns:a16="http://schemas.microsoft.com/office/drawing/2014/main" id="{5E67A37E-72CF-47AC-5369-C91E151F8BA0}"/>
              </a:ext>
            </a:extLst>
          </p:cNvPr>
          <p:cNvSpPr txBox="1"/>
          <p:nvPr/>
        </p:nvSpPr>
        <p:spPr>
          <a:xfrm>
            <a:off x="3351220" y="5323582"/>
            <a:ext cx="2633943"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Plus 1 Ad Hoc Committee</a:t>
            </a:r>
          </a:p>
        </p:txBody>
      </p:sp>
      <p:sp>
        <p:nvSpPr>
          <p:cNvPr id="6" name="Slide Number Placeholder 5">
            <a:extLst>
              <a:ext uri="{FF2B5EF4-FFF2-40B4-BE49-F238E27FC236}">
                <a16:creationId xmlns:a16="http://schemas.microsoft.com/office/drawing/2014/main" id="{F1B2D3B8-708B-26DE-4705-F684BF7141AF}"/>
              </a:ext>
            </a:extLst>
          </p:cNvPr>
          <p:cNvSpPr>
            <a:spLocks noGrp="1"/>
          </p:cNvSpPr>
          <p:nvPr>
            <p:ph type="sldNum" sz="quarter" idx="12"/>
          </p:nvPr>
        </p:nvSpPr>
        <p:spPr/>
        <p:txBody>
          <a:bodyPr/>
          <a:lstStyle/>
          <a:p>
            <a:fld id="{25650AAC-79F8-4957-B2A5-DCB3633ECBA4}" type="slidenum">
              <a:rPr lang="en-US" smtClean="0"/>
              <a:t>27</a:t>
            </a:fld>
            <a:endParaRPr lang="en-US"/>
          </a:p>
        </p:txBody>
      </p:sp>
    </p:spTree>
    <p:extLst>
      <p:ext uri="{BB962C8B-B14F-4D97-AF65-F5344CB8AC3E}">
        <p14:creationId xmlns:p14="http://schemas.microsoft.com/office/powerpoint/2010/main" val="5715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1500"/>
                            </p:stCondLst>
                            <p:childTnLst>
                              <p:par>
                                <p:cTn id="29" presetID="10"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0" y="1371600"/>
            <a:ext cx="9144000" cy="640080"/>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St. Paul of the Cross Retreat Center Portal</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7" name="TextBox 6">
            <a:extLst>
              <a:ext uri="{FF2B5EF4-FFF2-40B4-BE49-F238E27FC236}">
                <a16:creationId xmlns:a16="http://schemas.microsoft.com/office/drawing/2014/main" id="{35F81076-0C39-EFE0-2587-DDEDC757C62D}"/>
              </a:ext>
            </a:extLst>
          </p:cNvPr>
          <p:cNvSpPr txBox="1"/>
          <p:nvPr/>
        </p:nvSpPr>
        <p:spPr>
          <a:xfrm>
            <a:off x="2560320" y="2286000"/>
            <a:ext cx="4023360" cy="640080"/>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https://Passionist.org</a:t>
            </a:r>
          </a:p>
        </p:txBody>
      </p:sp>
      <p:pic>
        <p:nvPicPr>
          <p:cNvPr id="11" name="Picture 10">
            <a:extLst>
              <a:ext uri="{FF2B5EF4-FFF2-40B4-BE49-F238E27FC236}">
                <a16:creationId xmlns:a16="http://schemas.microsoft.com/office/drawing/2014/main" id="{F2FCD87D-9691-17CD-1131-7CD9DC2F7CBD}"/>
              </a:ext>
            </a:extLst>
          </p:cNvPr>
          <p:cNvPicPr>
            <a:picLocks noChangeAspect="1"/>
          </p:cNvPicPr>
          <p:nvPr/>
        </p:nvPicPr>
        <p:blipFill>
          <a:blip r:embed="rId3"/>
          <a:stretch>
            <a:fillRect/>
          </a:stretch>
        </p:blipFill>
        <p:spPr>
          <a:xfrm>
            <a:off x="1386840" y="3200400"/>
            <a:ext cx="6370320" cy="3300433"/>
          </a:xfrm>
          <a:prstGeom prst="rect">
            <a:avLst/>
          </a:prstGeom>
          <a:ln>
            <a:solidFill>
              <a:schemeClr val="accent1"/>
            </a:solidFill>
          </a:ln>
        </p:spPr>
      </p:pic>
      <p:sp>
        <p:nvSpPr>
          <p:cNvPr id="4" name="Oval 3">
            <a:extLst>
              <a:ext uri="{FF2B5EF4-FFF2-40B4-BE49-F238E27FC236}">
                <a16:creationId xmlns:a16="http://schemas.microsoft.com/office/drawing/2014/main" id="{E4451A52-7523-1F25-843E-70154AAB0E6B}"/>
              </a:ext>
            </a:extLst>
          </p:cNvPr>
          <p:cNvSpPr/>
          <p:nvPr/>
        </p:nvSpPr>
        <p:spPr>
          <a:xfrm>
            <a:off x="2194560" y="2286000"/>
            <a:ext cx="4871259" cy="64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CBDA17D-B754-03F3-94FB-568C65E44A0E}"/>
              </a:ext>
            </a:extLst>
          </p:cNvPr>
          <p:cNvSpPr>
            <a:spLocks noGrp="1"/>
          </p:cNvSpPr>
          <p:nvPr>
            <p:ph type="sldNum" sz="quarter" idx="12"/>
          </p:nvPr>
        </p:nvSpPr>
        <p:spPr/>
        <p:txBody>
          <a:bodyPr/>
          <a:lstStyle/>
          <a:p>
            <a:fld id="{25650AAC-79F8-4957-B2A5-DCB3633ECBA4}" type="slidenum">
              <a:rPr lang="en-US" smtClean="0"/>
              <a:t>28</a:t>
            </a:fld>
            <a:endParaRPr lang="en-US"/>
          </a:p>
        </p:txBody>
      </p:sp>
    </p:spTree>
    <p:extLst>
      <p:ext uri="{BB962C8B-B14F-4D97-AF65-F5344CB8AC3E}">
        <p14:creationId xmlns:p14="http://schemas.microsoft.com/office/powerpoint/2010/main" val="228952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0" y="1371600"/>
            <a:ext cx="9144000" cy="640080"/>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St. Paul of the Cross Retreat Center Portal</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8" name="TextBox 7">
            <a:extLst>
              <a:ext uri="{FF2B5EF4-FFF2-40B4-BE49-F238E27FC236}">
                <a16:creationId xmlns:a16="http://schemas.microsoft.com/office/drawing/2014/main" id="{9445DD47-9BB9-10FF-B9EA-90841D4FEC1B}"/>
              </a:ext>
            </a:extLst>
          </p:cNvPr>
          <p:cNvSpPr txBox="1"/>
          <p:nvPr/>
        </p:nvSpPr>
        <p:spPr>
          <a:xfrm>
            <a:off x="1332854" y="2286000"/>
            <a:ext cx="6726264"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Scroll to the bottom of the page and click on the “Board Member Portal”</a:t>
            </a:r>
          </a:p>
        </p:txBody>
      </p:sp>
      <p:pic>
        <p:nvPicPr>
          <p:cNvPr id="5" name="Picture 4">
            <a:extLst>
              <a:ext uri="{FF2B5EF4-FFF2-40B4-BE49-F238E27FC236}">
                <a16:creationId xmlns:a16="http://schemas.microsoft.com/office/drawing/2014/main" id="{F345EDB3-DE36-CA22-B440-C0D8A075E34F}"/>
              </a:ext>
            </a:extLst>
          </p:cNvPr>
          <p:cNvPicPr>
            <a:picLocks noChangeAspect="1"/>
          </p:cNvPicPr>
          <p:nvPr/>
        </p:nvPicPr>
        <p:blipFill>
          <a:blip r:embed="rId3"/>
          <a:stretch>
            <a:fillRect/>
          </a:stretch>
        </p:blipFill>
        <p:spPr>
          <a:xfrm>
            <a:off x="573674" y="3686175"/>
            <a:ext cx="7996652" cy="1800225"/>
          </a:xfrm>
          <a:prstGeom prst="rect">
            <a:avLst/>
          </a:prstGeom>
          <a:ln>
            <a:solidFill>
              <a:schemeClr val="accent1"/>
            </a:solidFill>
          </a:ln>
        </p:spPr>
      </p:pic>
      <p:sp>
        <p:nvSpPr>
          <p:cNvPr id="4" name="Oval 3">
            <a:extLst>
              <a:ext uri="{FF2B5EF4-FFF2-40B4-BE49-F238E27FC236}">
                <a16:creationId xmlns:a16="http://schemas.microsoft.com/office/drawing/2014/main" id="{BB3FD4A0-44EE-78A8-C2AB-810626E0BF0D}"/>
              </a:ext>
            </a:extLst>
          </p:cNvPr>
          <p:cNvSpPr/>
          <p:nvPr/>
        </p:nvSpPr>
        <p:spPr>
          <a:xfrm>
            <a:off x="2926080" y="4663440"/>
            <a:ext cx="2460567"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7DD9B6A-9D82-71EE-657D-A2C740E2D589}"/>
              </a:ext>
            </a:extLst>
          </p:cNvPr>
          <p:cNvSpPr txBox="1"/>
          <p:nvPr/>
        </p:nvSpPr>
        <p:spPr>
          <a:xfrm>
            <a:off x="1271847" y="5871670"/>
            <a:ext cx="660030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The password is “</a:t>
            </a:r>
            <a:r>
              <a:rPr lang="en-US" sz="3200" b="1" dirty="0" err="1">
                <a:latin typeface="Times New Roman" panose="02020603050405020304" pitchFamily="18" charset="0"/>
                <a:cs typeface="Times New Roman" panose="02020603050405020304" pitchFamily="18" charset="0"/>
              </a:rPr>
              <a:t>policygovernance</a:t>
            </a:r>
            <a:r>
              <a:rPr lang="en-US" sz="3200" b="1" dirty="0">
                <a:latin typeface="Times New Roman" panose="02020603050405020304" pitchFamily="18" charset="0"/>
                <a:cs typeface="Times New Roman" panose="02020603050405020304" pitchFamily="18" charset="0"/>
              </a:rPr>
              <a:t>” </a:t>
            </a:r>
          </a:p>
        </p:txBody>
      </p:sp>
      <p:sp>
        <p:nvSpPr>
          <p:cNvPr id="9" name="Slide Number Placeholder 8">
            <a:extLst>
              <a:ext uri="{FF2B5EF4-FFF2-40B4-BE49-F238E27FC236}">
                <a16:creationId xmlns:a16="http://schemas.microsoft.com/office/drawing/2014/main" id="{8D305FC5-CB43-8589-E852-5EC88C673507}"/>
              </a:ext>
            </a:extLst>
          </p:cNvPr>
          <p:cNvSpPr>
            <a:spLocks noGrp="1"/>
          </p:cNvSpPr>
          <p:nvPr>
            <p:ph type="sldNum" sz="quarter" idx="12"/>
          </p:nvPr>
        </p:nvSpPr>
        <p:spPr/>
        <p:txBody>
          <a:bodyPr/>
          <a:lstStyle/>
          <a:p>
            <a:fld id="{25650AAC-79F8-4957-B2A5-DCB3633ECBA4}" type="slidenum">
              <a:rPr lang="en-US" smtClean="0"/>
              <a:t>29</a:t>
            </a:fld>
            <a:endParaRPr lang="en-US"/>
          </a:p>
        </p:txBody>
      </p:sp>
    </p:spTree>
    <p:extLst>
      <p:ext uri="{BB962C8B-B14F-4D97-AF65-F5344CB8AC3E}">
        <p14:creationId xmlns:p14="http://schemas.microsoft.com/office/powerpoint/2010/main" val="400116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2E8D59-826D-1011-91B2-D33E284DA5D6}"/>
              </a:ext>
            </a:extLst>
          </p:cNvPr>
          <p:cNvSpPr txBox="1"/>
          <p:nvPr/>
        </p:nvSpPr>
        <p:spPr>
          <a:xfrm>
            <a:off x="0" y="457200"/>
            <a:ext cx="9144000" cy="769441"/>
          </a:xfrm>
          <a:prstGeom prst="rect">
            <a:avLst/>
          </a:prstGeom>
          <a:noFill/>
        </p:spPr>
        <p:txBody>
          <a:bodyPr wrap="square" rtlCol="0">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Opening Prayer</a:t>
            </a:r>
          </a:p>
        </p:txBody>
      </p:sp>
      <p:sp>
        <p:nvSpPr>
          <p:cNvPr id="3" name="TextBox 2">
            <a:extLst>
              <a:ext uri="{FF2B5EF4-FFF2-40B4-BE49-F238E27FC236}">
                <a16:creationId xmlns:a16="http://schemas.microsoft.com/office/drawing/2014/main" id="{6A9812E5-682C-6EF5-1976-187B4A0B00EF}"/>
              </a:ext>
            </a:extLst>
          </p:cNvPr>
          <p:cNvSpPr txBox="1"/>
          <p:nvPr/>
        </p:nvSpPr>
        <p:spPr>
          <a:xfrm>
            <a:off x="548640" y="1809750"/>
            <a:ext cx="8046720" cy="4201150"/>
          </a:xfrm>
          <a:prstGeom prst="rect">
            <a:avLst/>
          </a:prstGeom>
          <a:noFill/>
        </p:spPr>
        <p:txBody>
          <a:bodyPr wrap="square" rtlCol="0">
            <a:spAutoFit/>
          </a:bodyPr>
          <a:lstStyle/>
          <a:p>
            <a:pPr algn="ctr">
              <a:spcBef>
                <a:spcPts val="600"/>
              </a:spcBef>
              <a:spcAft>
                <a:spcPts val="1200"/>
              </a:spcAft>
            </a:pPr>
            <a:r>
              <a:rPr lang="en-US" sz="2800" b="1" dirty="0">
                <a:latin typeface="Times New Roman" panose="02020603050405020304" pitchFamily="18" charset="0"/>
                <a:cs typeface="Times New Roman" panose="02020603050405020304" pitchFamily="18" charset="0"/>
              </a:rPr>
              <a:t>PRAYER OF THANKSGIVING</a:t>
            </a:r>
          </a:p>
          <a:p>
            <a:pPr algn="ctr">
              <a:spcBef>
                <a:spcPts val="600"/>
              </a:spcBef>
              <a:spcAft>
                <a:spcPts val="1200"/>
              </a:spcAft>
            </a:pPr>
            <a:r>
              <a:rPr lang="en-US" sz="2800" b="1" dirty="0">
                <a:latin typeface="Times New Roman" panose="02020603050405020304" pitchFamily="18" charset="0"/>
                <a:cs typeface="Times New Roman" panose="02020603050405020304" pitchFamily="18" charset="0"/>
              </a:rPr>
              <a:t>Lord God, I thank you for the great gift of your Passion, Death, and Resurrection.  Thank you for listening to my prayers, for seeing into my heart, for loving me when I feared I was alone.  Thank you for the gift of faith, for the Church and Sacraments, and for all those people you put into my life to help and love me.  I have been blessed by you, and I am grateful. Amen.</a:t>
            </a:r>
          </a:p>
        </p:txBody>
      </p:sp>
      <p:sp>
        <p:nvSpPr>
          <p:cNvPr id="5" name="Slide Number Placeholder 4">
            <a:extLst>
              <a:ext uri="{FF2B5EF4-FFF2-40B4-BE49-F238E27FC236}">
                <a16:creationId xmlns:a16="http://schemas.microsoft.com/office/drawing/2014/main" id="{B3C636AE-B4A3-D4E0-BEC8-586DA2CB8E4A}"/>
              </a:ext>
            </a:extLst>
          </p:cNvPr>
          <p:cNvSpPr>
            <a:spLocks noGrp="1"/>
          </p:cNvSpPr>
          <p:nvPr>
            <p:ph type="sldNum" sz="quarter" idx="12"/>
          </p:nvPr>
        </p:nvSpPr>
        <p:spPr/>
        <p:txBody>
          <a:bodyPr/>
          <a:lstStyle/>
          <a:p>
            <a:fld id="{25650AAC-79F8-4957-B2A5-DCB3633ECBA4}" type="slidenum">
              <a:rPr lang="en-US" sz="1800" smtClean="0"/>
              <a:t>3</a:t>
            </a:fld>
            <a:endParaRPr lang="en-US" sz="1800"/>
          </a:p>
        </p:txBody>
      </p:sp>
    </p:spTree>
    <p:extLst>
      <p:ext uri="{BB962C8B-B14F-4D97-AF65-F5344CB8AC3E}">
        <p14:creationId xmlns:p14="http://schemas.microsoft.com/office/powerpoint/2010/main" val="182772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0" y="1371600"/>
            <a:ext cx="9144000" cy="640080"/>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St. Paul of the Cross Retreat Center Portal</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9" name="TextBox 8">
            <a:extLst>
              <a:ext uri="{FF2B5EF4-FFF2-40B4-BE49-F238E27FC236}">
                <a16:creationId xmlns:a16="http://schemas.microsoft.com/office/drawing/2014/main" id="{A5ECADAE-8657-30EF-6DA7-D3FA93C3208B}"/>
              </a:ext>
            </a:extLst>
          </p:cNvPr>
          <p:cNvSpPr txBox="1"/>
          <p:nvPr/>
        </p:nvSpPr>
        <p:spPr>
          <a:xfrm>
            <a:off x="1" y="2286000"/>
            <a:ext cx="9144000"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Scroll to the bottom of the page and click on the picture of St. Paul of the Cross  Retreat Center</a:t>
            </a:r>
          </a:p>
        </p:txBody>
      </p:sp>
      <p:pic>
        <p:nvPicPr>
          <p:cNvPr id="5" name="Picture 4">
            <a:extLst>
              <a:ext uri="{FF2B5EF4-FFF2-40B4-BE49-F238E27FC236}">
                <a16:creationId xmlns:a16="http://schemas.microsoft.com/office/drawing/2014/main" id="{D8C3CA83-A23F-1230-D8EA-C2A139C0746A}"/>
              </a:ext>
            </a:extLst>
          </p:cNvPr>
          <p:cNvPicPr>
            <a:picLocks noChangeAspect="1"/>
          </p:cNvPicPr>
          <p:nvPr/>
        </p:nvPicPr>
        <p:blipFill>
          <a:blip r:embed="rId3"/>
          <a:stretch>
            <a:fillRect/>
          </a:stretch>
        </p:blipFill>
        <p:spPr>
          <a:xfrm>
            <a:off x="2670810" y="3637538"/>
            <a:ext cx="3802380" cy="2880591"/>
          </a:xfrm>
          <a:prstGeom prst="rect">
            <a:avLst/>
          </a:prstGeom>
          <a:ln>
            <a:solidFill>
              <a:schemeClr val="accent1"/>
            </a:solidFill>
          </a:ln>
        </p:spPr>
      </p:pic>
      <p:sp>
        <p:nvSpPr>
          <p:cNvPr id="6" name="Slide Number Placeholder 5">
            <a:extLst>
              <a:ext uri="{FF2B5EF4-FFF2-40B4-BE49-F238E27FC236}">
                <a16:creationId xmlns:a16="http://schemas.microsoft.com/office/drawing/2014/main" id="{06F3A2E7-290C-98D1-2807-70EE1DFB93AB}"/>
              </a:ext>
            </a:extLst>
          </p:cNvPr>
          <p:cNvSpPr>
            <a:spLocks noGrp="1"/>
          </p:cNvSpPr>
          <p:nvPr>
            <p:ph type="sldNum" sz="quarter" idx="12"/>
          </p:nvPr>
        </p:nvSpPr>
        <p:spPr/>
        <p:txBody>
          <a:bodyPr/>
          <a:lstStyle/>
          <a:p>
            <a:fld id="{25650AAC-79F8-4957-B2A5-DCB3633ECBA4}" type="slidenum">
              <a:rPr lang="en-US" smtClean="0"/>
              <a:t>30</a:t>
            </a:fld>
            <a:endParaRPr lang="en-US"/>
          </a:p>
        </p:txBody>
      </p:sp>
    </p:spTree>
    <p:extLst>
      <p:ext uri="{BB962C8B-B14F-4D97-AF65-F5344CB8AC3E}">
        <p14:creationId xmlns:p14="http://schemas.microsoft.com/office/powerpoint/2010/main" val="186398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0" y="1371600"/>
            <a:ext cx="9144000" cy="640080"/>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St. Paul of the Cross Retreat Center Portal</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pic>
        <p:nvPicPr>
          <p:cNvPr id="5" name="Picture 4">
            <a:extLst>
              <a:ext uri="{FF2B5EF4-FFF2-40B4-BE49-F238E27FC236}">
                <a16:creationId xmlns:a16="http://schemas.microsoft.com/office/drawing/2014/main" id="{BA442479-A930-4E45-FCB7-BDF136B07704}"/>
              </a:ext>
            </a:extLst>
          </p:cNvPr>
          <p:cNvPicPr>
            <a:picLocks noChangeAspect="1"/>
          </p:cNvPicPr>
          <p:nvPr/>
        </p:nvPicPr>
        <p:blipFill>
          <a:blip r:embed="rId3"/>
          <a:stretch>
            <a:fillRect/>
          </a:stretch>
        </p:blipFill>
        <p:spPr>
          <a:xfrm>
            <a:off x="1440180" y="2264003"/>
            <a:ext cx="6263640" cy="4358021"/>
          </a:xfrm>
          <a:prstGeom prst="rect">
            <a:avLst/>
          </a:prstGeom>
          <a:ln>
            <a:solidFill>
              <a:schemeClr val="accent1"/>
            </a:solidFill>
          </a:ln>
        </p:spPr>
      </p:pic>
      <p:sp>
        <p:nvSpPr>
          <p:cNvPr id="4" name="Arrow: Right 3">
            <a:extLst>
              <a:ext uri="{FF2B5EF4-FFF2-40B4-BE49-F238E27FC236}">
                <a16:creationId xmlns:a16="http://schemas.microsoft.com/office/drawing/2014/main" id="{CE1C2196-4CBC-8325-AD30-B2E5C2BA597F}"/>
              </a:ext>
            </a:extLst>
          </p:cNvPr>
          <p:cNvSpPr/>
          <p:nvPr/>
        </p:nvSpPr>
        <p:spPr>
          <a:xfrm>
            <a:off x="731520" y="3200400"/>
            <a:ext cx="642158" cy="3823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3A75BE0C-8FF3-6450-8C2C-5EB77E86CAB2}"/>
              </a:ext>
            </a:extLst>
          </p:cNvPr>
          <p:cNvSpPr/>
          <p:nvPr/>
        </p:nvSpPr>
        <p:spPr>
          <a:xfrm>
            <a:off x="6035040" y="3854999"/>
            <a:ext cx="498764" cy="299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DAE84143-9002-20D7-2629-AD49D1202BEC}"/>
              </a:ext>
            </a:extLst>
          </p:cNvPr>
          <p:cNvSpPr/>
          <p:nvPr/>
        </p:nvSpPr>
        <p:spPr>
          <a:xfrm>
            <a:off x="6035040" y="4443013"/>
            <a:ext cx="498764" cy="299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68C88420-80C8-C4C0-F4FB-DBA6F19C5F1C}"/>
              </a:ext>
            </a:extLst>
          </p:cNvPr>
          <p:cNvSpPr/>
          <p:nvPr/>
        </p:nvSpPr>
        <p:spPr>
          <a:xfrm>
            <a:off x="6035040" y="5242668"/>
            <a:ext cx="498764" cy="299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DCC755C1-3863-28B1-9CDB-498B73D7DAC4}"/>
              </a:ext>
            </a:extLst>
          </p:cNvPr>
          <p:cNvSpPr/>
          <p:nvPr/>
        </p:nvSpPr>
        <p:spPr>
          <a:xfrm>
            <a:off x="6035040" y="5932346"/>
            <a:ext cx="498764" cy="2992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9BD96359-E74B-E13D-44B1-3E011503E205}"/>
              </a:ext>
            </a:extLst>
          </p:cNvPr>
          <p:cNvSpPr>
            <a:spLocks noGrp="1"/>
          </p:cNvSpPr>
          <p:nvPr>
            <p:ph type="sldNum" sz="quarter" idx="12"/>
          </p:nvPr>
        </p:nvSpPr>
        <p:spPr/>
        <p:txBody>
          <a:bodyPr/>
          <a:lstStyle/>
          <a:p>
            <a:fld id="{25650AAC-79F8-4957-B2A5-DCB3633ECBA4}" type="slidenum">
              <a:rPr lang="en-US" smtClean="0"/>
              <a:t>31</a:t>
            </a:fld>
            <a:endParaRPr lang="en-US"/>
          </a:p>
        </p:txBody>
      </p:sp>
    </p:spTree>
    <p:extLst>
      <p:ext uri="{BB962C8B-B14F-4D97-AF65-F5344CB8AC3E}">
        <p14:creationId xmlns:p14="http://schemas.microsoft.com/office/powerpoint/2010/main" val="51273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277C5F-7B2B-3EE4-E81F-39C1CE57230D}"/>
              </a:ext>
            </a:extLst>
          </p:cNvPr>
          <p:cNvSpPr txBox="1"/>
          <p:nvPr/>
        </p:nvSpPr>
        <p:spPr>
          <a:xfrm>
            <a:off x="0" y="1371600"/>
            <a:ext cx="9144000" cy="640080"/>
          </a:xfrm>
          <a:prstGeom prst="rect">
            <a:avLst/>
          </a:prstGeom>
          <a:noFill/>
        </p:spPr>
        <p:txBody>
          <a:bodyPr wrap="square">
            <a:spAutoFit/>
          </a:bodyPr>
          <a:lstStyle/>
          <a:p>
            <a:pPr algn="ctr"/>
            <a:r>
              <a:rPr lang="en-US" sz="3600" b="1" dirty="0">
                <a:latin typeface="Times New Roman" panose="02020603050405020304" pitchFamily="18" charset="0"/>
                <a:cs typeface="Times New Roman" panose="02020603050405020304" pitchFamily="18" charset="0"/>
              </a:rPr>
              <a:t>St. Paul of the Cross Retreat Center Portal</a:t>
            </a:r>
          </a:p>
        </p:txBody>
      </p:sp>
      <p:sp>
        <p:nvSpPr>
          <p:cNvPr id="3" name="TextBox 2">
            <a:extLst>
              <a:ext uri="{FF2B5EF4-FFF2-40B4-BE49-F238E27FC236}">
                <a16:creationId xmlns:a16="http://schemas.microsoft.com/office/drawing/2014/main" id="{533BD6AD-32B2-0A8F-41A9-461D423687C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4" name="Arrow: Right 3">
            <a:extLst>
              <a:ext uri="{FF2B5EF4-FFF2-40B4-BE49-F238E27FC236}">
                <a16:creationId xmlns:a16="http://schemas.microsoft.com/office/drawing/2014/main" id="{CE1C2196-4CBC-8325-AD30-B2E5C2BA597F}"/>
              </a:ext>
            </a:extLst>
          </p:cNvPr>
          <p:cNvSpPr/>
          <p:nvPr/>
        </p:nvSpPr>
        <p:spPr>
          <a:xfrm>
            <a:off x="850053" y="5757334"/>
            <a:ext cx="642158" cy="38238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9BD96359-E74B-E13D-44B1-3E011503E205}"/>
              </a:ext>
            </a:extLst>
          </p:cNvPr>
          <p:cNvSpPr>
            <a:spLocks noGrp="1"/>
          </p:cNvSpPr>
          <p:nvPr>
            <p:ph type="sldNum" sz="quarter" idx="12"/>
          </p:nvPr>
        </p:nvSpPr>
        <p:spPr/>
        <p:txBody>
          <a:bodyPr/>
          <a:lstStyle/>
          <a:p>
            <a:fld id="{25650AAC-79F8-4957-B2A5-DCB3633ECBA4}" type="slidenum">
              <a:rPr lang="en-US" smtClean="0"/>
              <a:t>32</a:t>
            </a:fld>
            <a:endParaRPr lang="en-US"/>
          </a:p>
        </p:txBody>
      </p:sp>
      <p:pic>
        <p:nvPicPr>
          <p:cNvPr id="12" name="Picture 11">
            <a:extLst>
              <a:ext uri="{FF2B5EF4-FFF2-40B4-BE49-F238E27FC236}">
                <a16:creationId xmlns:a16="http://schemas.microsoft.com/office/drawing/2014/main" id="{D82B8CE4-E0C9-6040-C682-A384B397B6B4}"/>
              </a:ext>
            </a:extLst>
          </p:cNvPr>
          <p:cNvPicPr>
            <a:picLocks noChangeAspect="1"/>
          </p:cNvPicPr>
          <p:nvPr/>
        </p:nvPicPr>
        <p:blipFill>
          <a:blip r:embed="rId3"/>
          <a:stretch>
            <a:fillRect/>
          </a:stretch>
        </p:blipFill>
        <p:spPr>
          <a:xfrm>
            <a:off x="1898650" y="2287928"/>
            <a:ext cx="5346700" cy="4068423"/>
          </a:xfrm>
          <a:prstGeom prst="rect">
            <a:avLst/>
          </a:prstGeom>
        </p:spPr>
      </p:pic>
      <p:pic>
        <p:nvPicPr>
          <p:cNvPr id="13" name="Picture 12">
            <a:extLst>
              <a:ext uri="{FF2B5EF4-FFF2-40B4-BE49-F238E27FC236}">
                <a16:creationId xmlns:a16="http://schemas.microsoft.com/office/drawing/2014/main" id="{AF474D84-AAA1-2451-7C36-BB88EAFE386F}"/>
              </a:ext>
            </a:extLst>
          </p:cNvPr>
          <p:cNvPicPr>
            <a:picLocks noChangeAspect="1"/>
          </p:cNvPicPr>
          <p:nvPr/>
        </p:nvPicPr>
        <p:blipFill>
          <a:blip r:embed="rId4"/>
          <a:stretch>
            <a:fillRect/>
          </a:stretch>
        </p:blipFill>
        <p:spPr>
          <a:xfrm>
            <a:off x="7486650" y="2686280"/>
            <a:ext cx="518205" cy="413187"/>
          </a:xfrm>
          <a:prstGeom prst="rect">
            <a:avLst/>
          </a:prstGeom>
        </p:spPr>
      </p:pic>
      <p:pic>
        <p:nvPicPr>
          <p:cNvPr id="15" name="Picture 14">
            <a:extLst>
              <a:ext uri="{FF2B5EF4-FFF2-40B4-BE49-F238E27FC236}">
                <a16:creationId xmlns:a16="http://schemas.microsoft.com/office/drawing/2014/main" id="{4156FE60-AEA6-DFB4-E556-C139687FC7D9}"/>
              </a:ext>
            </a:extLst>
          </p:cNvPr>
          <p:cNvPicPr>
            <a:picLocks noChangeAspect="1"/>
          </p:cNvPicPr>
          <p:nvPr/>
        </p:nvPicPr>
        <p:blipFill>
          <a:blip r:embed="rId5"/>
          <a:stretch>
            <a:fillRect/>
          </a:stretch>
        </p:blipFill>
        <p:spPr>
          <a:xfrm>
            <a:off x="4041294" y="3721201"/>
            <a:ext cx="3963561" cy="1048057"/>
          </a:xfrm>
          <a:prstGeom prst="rect">
            <a:avLst/>
          </a:prstGeom>
        </p:spPr>
      </p:pic>
    </p:spTree>
    <p:extLst>
      <p:ext uri="{BB962C8B-B14F-4D97-AF65-F5344CB8AC3E}">
        <p14:creationId xmlns:p14="http://schemas.microsoft.com/office/powerpoint/2010/main" val="199415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74C7D8-C01C-C5A0-CB68-9A9632E15AE3}"/>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New Board Member’s Binder</a:t>
            </a:r>
          </a:p>
        </p:txBody>
      </p:sp>
      <p:sp>
        <p:nvSpPr>
          <p:cNvPr id="3" name="TextBox 2">
            <a:extLst>
              <a:ext uri="{FF2B5EF4-FFF2-40B4-BE49-F238E27FC236}">
                <a16:creationId xmlns:a16="http://schemas.microsoft.com/office/drawing/2014/main" id="{03A47A88-8748-93DD-FC03-A29F2B95D89E}"/>
              </a:ext>
            </a:extLst>
          </p:cNvPr>
          <p:cNvSpPr txBox="1"/>
          <p:nvPr/>
        </p:nvSpPr>
        <p:spPr>
          <a:xfrm>
            <a:off x="0" y="1371600"/>
            <a:ext cx="914400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The Board Calendar</a:t>
            </a:r>
          </a:p>
        </p:txBody>
      </p:sp>
      <p:pic>
        <p:nvPicPr>
          <p:cNvPr id="6" name="Picture 5">
            <a:extLst>
              <a:ext uri="{FF2B5EF4-FFF2-40B4-BE49-F238E27FC236}">
                <a16:creationId xmlns:a16="http://schemas.microsoft.com/office/drawing/2014/main" id="{531CB331-0B76-2C55-0BA3-ECFC73310608}"/>
              </a:ext>
            </a:extLst>
          </p:cNvPr>
          <p:cNvPicPr>
            <a:picLocks noChangeAspect="1"/>
          </p:cNvPicPr>
          <p:nvPr/>
        </p:nvPicPr>
        <p:blipFill>
          <a:blip r:embed="rId3"/>
          <a:stretch>
            <a:fillRect/>
          </a:stretch>
        </p:blipFill>
        <p:spPr>
          <a:xfrm>
            <a:off x="1438102" y="2162890"/>
            <a:ext cx="6267796" cy="4469050"/>
          </a:xfrm>
          <a:prstGeom prst="rect">
            <a:avLst/>
          </a:prstGeom>
          <a:ln>
            <a:solidFill>
              <a:schemeClr val="accent1"/>
            </a:solidFill>
          </a:ln>
        </p:spPr>
      </p:pic>
      <p:sp>
        <p:nvSpPr>
          <p:cNvPr id="8" name="Slide Number Placeholder 7">
            <a:extLst>
              <a:ext uri="{FF2B5EF4-FFF2-40B4-BE49-F238E27FC236}">
                <a16:creationId xmlns:a16="http://schemas.microsoft.com/office/drawing/2014/main" id="{B16E7A58-3F5E-4CDC-7A65-4602D9CB5F6E}"/>
              </a:ext>
            </a:extLst>
          </p:cNvPr>
          <p:cNvSpPr>
            <a:spLocks noGrp="1"/>
          </p:cNvSpPr>
          <p:nvPr>
            <p:ph type="sldNum" sz="quarter" idx="12"/>
          </p:nvPr>
        </p:nvSpPr>
        <p:spPr/>
        <p:txBody>
          <a:bodyPr/>
          <a:lstStyle/>
          <a:p>
            <a:fld id="{25650AAC-79F8-4957-B2A5-DCB3633ECBA4}" type="slidenum">
              <a:rPr lang="en-US" smtClean="0"/>
              <a:t>33</a:t>
            </a:fld>
            <a:endParaRPr lang="en-US"/>
          </a:p>
        </p:txBody>
      </p:sp>
    </p:spTree>
    <p:extLst>
      <p:ext uri="{BB962C8B-B14F-4D97-AF65-F5344CB8AC3E}">
        <p14:creationId xmlns:p14="http://schemas.microsoft.com/office/powerpoint/2010/main" val="285793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273E0D-A2BE-14B3-FB01-E4AF22CF326A}"/>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Financial Information</a:t>
            </a:r>
          </a:p>
        </p:txBody>
      </p:sp>
      <p:sp>
        <p:nvSpPr>
          <p:cNvPr id="4" name="TextBox 3">
            <a:extLst>
              <a:ext uri="{FF2B5EF4-FFF2-40B4-BE49-F238E27FC236}">
                <a16:creationId xmlns:a16="http://schemas.microsoft.com/office/drawing/2014/main" id="{6567FE76-3EB8-B9DA-F0AE-33013691975A}"/>
              </a:ext>
            </a:extLst>
          </p:cNvPr>
          <p:cNvSpPr txBox="1"/>
          <p:nvPr/>
        </p:nvSpPr>
        <p:spPr>
          <a:xfrm>
            <a:off x="182880" y="1471910"/>
            <a:ext cx="8869680" cy="501675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Fund Structure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Operating Fund</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Fr. J. </a:t>
            </a:r>
            <a:r>
              <a:rPr lang="en-US" sz="2400" b="1" dirty="0" err="1">
                <a:latin typeface="Times New Roman" panose="02020603050405020304" pitchFamily="18" charset="0"/>
                <a:cs typeface="Times New Roman" panose="02020603050405020304" pitchFamily="18" charset="0"/>
              </a:rPr>
              <a:t>Thoman</a:t>
            </a:r>
            <a:r>
              <a:rPr lang="en-US" sz="2400" b="1" dirty="0">
                <a:latin typeface="Times New Roman" panose="02020603050405020304" pitchFamily="18" charset="0"/>
                <a:cs typeface="Times New Roman" panose="02020603050405020304" pitchFamily="18" charset="0"/>
              </a:rPr>
              <a:t> Endowment Fund </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Usage of investment earnings is limited</a:t>
            </a:r>
          </a:p>
          <a:p>
            <a:pPr marL="1257300" lvl="2"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Maintenance of capital infrastructure</a:t>
            </a:r>
          </a:p>
          <a:p>
            <a:pPr marL="1257300" lvl="2"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Salary support for Lay Retreat Center Director</a:t>
            </a:r>
          </a:p>
          <a:p>
            <a:pPr marL="1257300" lvl="2"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Salary support for Development Director</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Cannot go underwater (spending the corpus)</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$1.2MM as of 3/31/22</a:t>
            </a:r>
          </a:p>
          <a:p>
            <a:pPr marL="342900" indent="-342900">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Gorno</a:t>
            </a:r>
            <a:r>
              <a:rPr lang="en-US" sz="2400" b="1" dirty="0">
                <a:latin typeface="Times New Roman" panose="02020603050405020304" pitchFamily="18" charset="0"/>
                <a:cs typeface="Times New Roman" panose="02020603050405020304" pitchFamily="18" charset="0"/>
              </a:rPr>
              <a:t> Endowment</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Usage of investment earnings is limited – Similar to </a:t>
            </a:r>
            <a:r>
              <a:rPr lang="en-US" sz="2400" b="1" dirty="0" err="1">
                <a:latin typeface="Times New Roman" panose="02020603050405020304" pitchFamily="18" charset="0"/>
                <a:cs typeface="Times New Roman" panose="02020603050405020304" pitchFamily="18" charset="0"/>
              </a:rPr>
              <a:t>Thoman</a:t>
            </a:r>
            <a:endParaRPr lang="en-US" sz="2400" b="1"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Cannot go underwater (spending the corpus)</a:t>
            </a:r>
          </a:p>
          <a:p>
            <a:pPr marL="800100" lvl="1"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$240,000 as of 3/31/22</a:t>
            </a:r>
          </a:p>
        </p:txBody>
      </p:sp>
      <p:sp>
        <p:nvSpPr>
          <p:cNvPr id="7" name="Slide Number Placeholder 6">
            <a:extLst>
              <a:ext uri="{FF2B5EF4-FFF2-40B4-BE49-F238E27FC236}">
                <a16:creationId xmlns:a16="http://schemas.microsoft.com/office/drawing/2014/main" id="{D6F1F158-0662-7725-E5FC-234F6C691D8D}"/>
              </a:ext>
            </a:extLst>
          </p:cNvPr>
          <p:cNvSpPr>
            <a:spLocks noGrp="1"/>
          </p:cNvSpPr>
          <p:nvPr>
            <p:ph type="sldNum" sz="quarter" idx="12"/>
          </p:nvPr>
        </p:nvSpPr>
        <p:spPr/>
        <p:txBody>
          <a:bodyPr/>
          <a:lstStyle/>
          <a:p>
            <a:fld id="{25650AAC-79F8-4957-B2A5-DCB3633ECBA4}" type="slidenum">
              <a:rPr lang="en-US" smtClean="0"/>
              <a:t>34</a:t>
            </a:fld>
            <a:endParaRPr lang="en-US"/>
          </a:p>
        </p:txBody>
      </p:sp>
    </p:spTree>
    <p:extLst>
      <p:ext uri="{BB962C8B-B14F-4D97-AF65-F5344CB8AC3E}">
        <p14:creationId xmlns:p14="http://schemas.microsoft.com/office/powerpoint/2010/main" val="4018091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4FC4A5-D86D-F50B-25C9-3BD4C74E4AF8}"/>
              </a:ext>
            </a:extLst>
          </p:cNvPr>
          <p:cNvSpPr txBox="1"/>
          <p:nvPr/>
        </p:nvSpPr>
        <p:spPr>
          <a:xfrm>
            <a:off x="561747" y="1458645"/>
            <a:ext cx="8020505" cy="24314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Assets: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Cash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Receivables – hosted events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Funds held by province (provincial pooled investment account)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Property and equipment</a:t>
            </a:r>
          </a:p>
        </p:txBody>
      </p:sp>
      <p:sp>
        <p:nvSpPr>
          <p:cNvPr id="5" name="TextBox 4">
            <a:extLst>
              <a:ext uri="{FF2B5EF4-FFF2-40B4-BE49-F238E27FC236}">
                <a16:creationId xmlns:a16="http://schemas.microsoft.com/office/drawing/2014/main" id="{28729B21-9503-408A-B8C7-C674695B8A0C}"/>
              </a:ext>
            </a:extLst>
          </p:cNvPr>
          <p:cNvSpPr txBox="1"/>
          <p:nvPr/>
        </p:nvSpPr>
        <p:spPr>
          <a:xfrm>
            <a:off x="561747" y="4122084"/>
            <a:ext cx="8166988" cy="24314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Liabilities: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Accounts payable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Due to Province/Community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Accrued Payroll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Deferred revenue (funds received in advance of events/retreats)</a:t>
            </a:r>
          </a:p>
        </p:txBody>
      </p:sp>
      <p:sp>
        <p:nvSpPr>
          <p:cNvPr id="6" name="TextBox 5">
            <a:extLst>
              <a:ext uri="{FF2B5EF4-FFF2-40B4-BE49-F238E27FC236}">
                <a16:creationId xmlns:a16="http://schemas.microsoft.com/office/drawing/2014/main" id="{7871AA1F-3AD7-A16D-D119-B77CEEDF140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Financial Information</a:t>
            </a:r>
          </a:p>
        </p:txBody>
      </p:sp>
      <p:sp>
        <p:nvSpPr>
          <p:cNvPr id="8" name="Slide Number Placeholder 7">
            <a:extLst>
              <a:ext uri="{FF2B5EF4-FFF2-40B4-BE49-F238E27FC236}">
                <a16:creationId xmlns:a16="http://schemas.microsoft.com/office/drawing/2014/main" id="{25E569D9-C4CC-277D-1275-265F25EFB70E}"/>
              </a:ext>
            </a:extLst>
          </p:cNvPr>
          <p:cNvSpPr>
            <a:spLocks noGrp="1"/>
          </p:cNvSpPr>
          <p:nvPr>
            <p:ph type="sldNum" sz="quarter" idx="12"/>
          </p:nvPr>
        </p:nvSpPr>
        <p:spPr/>
        <p:txBody>
          <a:bodyPr/>
          <a:lstStyle/>
          <a:p>
            <a:fld id="{25650AAC-79F8-4957-B2A5-DCB3633ECBA4}" type="slidenum">
              <a:rPr lang="en-US" smtClean="0"/>
              <a:t>35</a:t>
            </a:fld>
            <a:endParaRPr lang="en-US"/>
          </a:p>
        </p:txBody>
      </p:sp>
    </p:spTree>
    <p:extLst>
      <p:ext uri="{BB962C8B-B14F-4D97-AF65-F5344CB8AC3E}">
        <p14:creationId xmlns:p14="http://schemas.microsoft.com/office/powerpoint/2010/main" val="3668260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729B21-9503-408A-B8C7-C674695B8A0C}"/>
              </a:ext>
            </a:extLst>
          </p:cNvPr>
          <p:cNvSpPr txBox="1"/>
          <p:nvPr/>
        </p:nvSpPr>
        <p:spPr>
          <a:xfrm>
            <a:off x="488506" y="1811146"/>
            <a:ext cx="8166988" cy="4770537"/>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Sources of Revenue:</a:t>
            </a:r>
          </a:p>
          <a:p>
            <a:endParaRPr lang="en-US" sz="24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Donations – restricted and unrestricted</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Restricted – donor-imposed stipulations as to usage or time</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Unrestricted – includes Christmas appeal, Directors Circle, </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Weekend Passionist-conducted retreats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Other retreats and programs</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Meeting groups, recovery groups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Hosted programs – day and overnight</a:t>
            </a:r>
          </a:p>
          <a:p>
            <a:pPr marL="742950" lvl="1"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Youth/high school groups, outside groups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Gift shop</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Special events (golf outing)</a:t>
            </a:r>
          </a:p>
        </p:txBody>
      </p:sp>
      <p:sp>
        <p:nvSpPr>
          <p:cNvPr id="6" name="TextBox 5">
            <a:extLst>
              <a:ext uri="{FF2B5EF4-FFF2-40B4-BE49-F238E27FC236}">
                <a16:creationId xmlns:a16="http://schemas.microsoft.com/office/drawing/2014/main" id="{7871AA1F-3AD7-A16D-D119-B77CEEDF140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Financial Information</a:t>
            </a:r>
          </a:p>
        </p:txBody>
      </p:sp>
      <p:sp>
        <p:nvSpPr>
          <p:cNvPr id="3" name="Slide Number Placeholder 2">
            <a:extLst>
              <a:ext uri="{FF2B5EF4-FFF2-40B4-BE49-F238E27FC236}">
                <a16:creationId xmlns:a16="http://schemas.microsoft.com/office/drawing/2014/main" id="{BC9B9DBB-F71D-1885-4178-E335FA8B0633}"/>
              </a:ext>
            </a:extLst>
          </p:cNvPr>
          <p:cNvSpPr>
            <a:spLocks noGrp="1"/>
          </p:cNvSpPr>
          <p:nvPr>
            <p:ph type="sldNum" sz="quarter" idx="12"/>
          </p:nvPr>
        </p:nvSpPr>
        <p:spPr/>
        <p:txBody>
          <a:bodyPr/>
          <a:lstStyle/>
          <a:p>
            <a:fld id="{25650AAC-79F8-4957-B2A5-DCB3633ECBA4}" type="slidenum">
              <a:rPr lang="en-US" smtClean="0"/>
              <a:t>36</a:t>
            </a:fld>
            <a:endParaRPr lang="en-US"/>
          </a:p>
        </p:txBody>
      </p:sp>
    </p:spTree>
    <p:extLst>
      <p:ext uri="{BB962C8B-B14F-4D97-AF65-F5344CB8AC3E}">
        <p14:creationId xmlns:p14="http://schemas.microsoft.com/office/powerpoint/2010/main" val="641029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729B21-9503-408A-B8C7-C674695B8A0C}"/>
              </a:ext>
            </a:extLst>
          </p:cNvPr>
          <p:cNvSpPr txBox="1"/>
          <p:nvPr/>
        </p:nvSpPr>
        <p:spPr>
          <a:xfrm>
            <a:off x="488506" y="1371600"/>
            <a:ext cx="8166988" cy="5139869"/>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Expenditures: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Room and table – </a:t>
            </a:r>
            <a:r>
              <a:rPr lang="en-US" sz="2400" dirty="0">
                <a:latin typeface="Times New Roman" panose="02020603050405020304" pitchFamily="18" charset="0"/>
                <a:cs typeface="Times New Roman" panose="02020603050405020304" pitchFamily="18" charset="0"/>
              </a:rPr>
              <a:t>Contracted food service, laundry, supplies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Automobile</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Maintenance </a:t>
            </a:r>
            <a:r>
              <a:rPr lang="en-US" sz="2400" dirty="0">
                <a:latin typeface="Times New Roman" panose="02020603050405020304" pitchFamily="18" charset="0"/>
                <a:cs typeface="Times New Roman" panose="02020603050405020304" pitchFamily="18" charset="0"/>
              </a:rPr>
              <a:t>– interior and exterior</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Utilities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Wages and benefits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Printing, marketing, postage</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Consultant charges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Bank and credit card fees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Fundraising expenses</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Gift shop / other</a:t>
            </a:r>
          </a:p>
          <a:p>
            <a:pPr marL="285750" indent="-28575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Interinstitutional </a:t>
            </a:r>
            <a:r>
              <a:rPr lang="en-US" sz="2400" dirty="0">
                <a:latin typeface="Times New Roman" panose="02020603050405020304" pitchFamily="18" charset="0"/>
                <a:cs typeface="Times New Roman" panose="02020603050405020304" pitchFamily="18" charset="0"/>
              </a:rPr>
              <a:t>– contractual payments to community and province</a:t>
            </a:r>
            <a:endParaRPr lang="en-US" sz="2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871AA1F-3AD7-A16D-D119-B77CEEDF140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Financial Information</a:t>
            </a:r>
          </a:p>
        </p:txBody>
      </p:sp>
      <p:sp>
        <p:nvSpPr>
          <p:cNvPr id="3" name="Slide Number Placeholder 2">
            <a:extLst>
              <a:ext uri="{FF2B5EF4-FFF2-40B4-BE49-F238E27FC236}">
                <a16:creationId xmlns:a16="http://schemas.microsoft.com/office/drawing/2014/main" id="{962D56B6-EBDA-C595-1E12-34CDF7938E98}"/>
              </a:ext>
            </a:extLst>
          </p:cNvPr>
          <p:cNvSpPr>
            <a:spLocks noGrp="1"/>
          </p:cNvSpPr>
          <p:nvPr>
            <p:ph type="sldNum" sz="quarter" idx="12"/>
          </p:nvPr>
        </p:nvSpPr>
        <p:spPr/>
        <p:txBody>
          <a:bodyPr/>
          <a:lstStyle/>
          <a:p>
            <a:fld id="{25650AAC-79F8-4957-B2A5-DCB3633ECBA4}" type="slidenum">
              <a:rPr lang="en-US" smtClean="0"/>
              <a:t>37</a:t>
            </a:fld>
            <a:endParaRPr lang="en-US"/>
          </a:p>
        </p:txBody>
      </p:sp>
    </p:spTree>
    <p:extLst>
      <p:ext uri="{BB962C8B-B14F-4D97-AF65-F5344CB8AC3E}">
        <p14:creationId xmlns:p14="http://schemas.microsoft.com/office/powerpoint/2010/main" val="2856309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729B21-9503-408A-B8C7-C674695B8A0C}"/>
              </a:ext>
            </a:extLst>
          </p:cNvPr>
          <p:cNvSpPr txBox="1"/>
          <p:nvPr/>
        </p:nvSpPr>
        <p:spPr>
          <a:xfrm>
            <a:off x="488506" y="1371600"/>
            <a:ext cx="8166988"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 Budget – Revenue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Contribution revenue - $524,000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Retreat Revenue - $428,000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Hosted Programs – Day and Overnight - $408,000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Revenue - $31,000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Interest and Investment Earnings - $63,000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Total Budgeted Revenue - $1,454,000</a:t>
            </a:r>
          </a:p>
        </p:txBody>
      </p:sp>
      <p:sp>
        <p:nvSpPr>
          <p:cNvPr id="6" name="TextBox 5">
            <a:extLst>
              <a:ext uri="{FF2B5EF4-FFF2-40B4-BE49-F238E27FC236}">
                <a16:creationId xmlns:a16="http://schemas.microsoft.com/office/drawing/2014/main" id="{7871AA1F-3AD7-A16D-D119-B77CEEDF140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Financial Information</a:t>
            </a:r>
          </a:p>
        </p:txBody>
      </p:sp>
      <p:sp>
        <p:nvSpPr>
          <p:cNvPr id="3" name="Slide Number Placeholder 2">
            <a:extLst>
              <a:ext uri="{FF2B5EF4-FFF2-40B4-BE49-F238E27FC236}">
                <a16:creationId xmlns:a16="http://schemas.microsoft.com/office/drawing/2014/main" id="{65E8C469-51C1-D04F-E6E8-530DD4DC9795}"/>
              </a:ext>
            </a:extLst>
          </p:cNvPr>
          <p:cNvSpPr>
            <a:spLocks noGrp="1"/>
          </p:cNvSpPr>
          <p:nvPr>
            <p:ph type="sldNum" sz="quarter" idx="12"/>
          </p:nvPr>
        </p:nvSpPr>
        <p:spPr/>
        <p:txBody>
          <a:bodyPr/>
          <a:lstStyle/>
          <a:p>
            <a:fld id="{25650AAC-79F8-4957-B2A5-DCB3633ECBA4}" type="slidenum">
              <a:rPr lang="en-US" smtClean="0"/>
              <a:t>38</a:t>
            </a:fld>
            <a:endParaRPr lang="en-US"/>
          </a:p>
        </p:txBody>
      </p:sp>
    </p:spTree>
    <p:extLst>
      <p:ext uri="{BB962C8B-B14F-4D97-AF65-F5344CB8AC3E}">
        <p14:creationId xmlns:p14="http://schemas.microsoft.com/office/powerpoint/2010/main" val="361199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729B21-9503-408A-B8C7-C674695B8A0C}"/>
              </a:ext>
            </a:extLst>
          </p:cNvPr>
          <p:cNvSpPr txBox="1"/>
          <p:nvPr/>
        </p:nvSpPr>
        <p:spPr>
          <a:xfrm>
            <a:off x="488506" y="1371600"/>
            <a:ext cx="8166988" cy="52475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2023 Budget – Expenses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3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Room and Table - $304,000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Automobile and Travel - $12,000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Maintenance - $55,000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Utilities - $134,000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Wages and Benefits - $581,000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Administrative Expenses - $127,000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Special Events, Gift Shop - $68,000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Interinstitutional - $129,000</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Total Budgeted Expenses - $1,410,000</a:t>
            </a:r>
          </a:p>
        </p:txBody>
      </p:sp>
      <p:sp>
        <p:nvSpPr>
          <p:cNvPr id="6" name="TextBox 5">
            <a:extLst>
              <a:ext uri="{FF2B5EF4-FFF2-40B4-BE49-F238E27FC236}">
                <a16:creationId xmlns:a16="http://schemas.microsoft.com/office/drawing/2014/main" id="{7871AA1F-3AD7-A16D-D119-B77CEEDF140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Financial Information</a:t>
            </a:r>
          </a:p>
        </p:txBody>
      </p:sp>
      <p:sp>
        <p:nvSpPr>
          <p:cNvPr id="3" name="Slide Number Placeholder 2">
            <a:extLst>
              <a:ext uri="{FF2B5EF4-FFF2-40B4-BE49-F238E27FC236}">
                <a16:creationId xmlns:a16="http://schemas.microsoft.com/office/drawing/2014/main" id="{D1FA8191-3486-F93D-4F3F-A68ED9C3FB5B}"/>
              </a:ext>
            </a:extLst>
          </p:cNvPr>
          <p:cNvSpPr>
            <a:spLocks noGrp="1"/>
          </p:cNvSpPr>
          <p:nvPr>
            <p:ph type="sldNum" sz="quarter" idx="12"/>
          </p:nvPr>
        </p:nvSpPr>
        <p:spPr/>
        <p:txBody>
          <a:bodyPr/>
          <a:lstStyle/>
          <a:p>
            <a:fld id="{25650AAC-79F8-4957-B2A5-DCB3633ECBA4}" type="slidenum">
              <a:rPr lang="en-US" smtClean="0"/>
              <a:t>39</a:t>
            </a:fld>
            <a:endParaRPr lang="en-US"/>
          </a:p>
        </p:txBody>
      </p:sp>
    </p:spTree>
    <p:extLst>
      <p:ext uri="{BB962C8B-B14F-4D97-AF65-F5344CB8AC3E}">
        <p14:creationId xmlns:p14="http://schemas.microsoft.com/office/powerpoint/2010/main" val="3761935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C25FE3-EA1C-47E4-5660-9BE9B592C7E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History of the Board</a:t>
            </a:r>
          </a:p>
        </p:txBody>
      </p:sp>
      <p:sp>
        <p:nvSpPr>
          <p:cNvPr id="10" name="TextBox 9">
            <a:extLst>
              <a:ext uri="{FF2B5EF4-FFF2-40B4-BE49-F238E27FC236}">
                <a16:creationId xmlns:a16="http://schemas.microsoft.com/office/drawing/2014/main" id="{314FAD1E-4935-ABC1-ECBE-A922EDBBAB69}"/>
              </a:ext>
            </a:extLst>
          </p:cNvPr>
          <p:cNvSpPr txBox="1"/>
          <p:nvPr/>
        </p:nvSpPr>
        <p:spPr>
          <a:xfrm>
            <a:off x="403860" y="2274838"/>
            <a:ext cx="8336280" cy="1908215"/>
          </a:xfrm>
          <a:prstGeom prst="rect">
            <a:avLst/>
          </a:prstGeom>
          <a:noFill/>
        </p:spPr>
        <p:txBody>
          <a:bodyPr wrap="square" rtlCol="0">
            <a:spAutoFit/>
          </a:bodyPr>
          <a:lstStyle/>
          <a:p>
            <a:pPr>
              <a:spcBef>
                <a:spcPts val="600"/>
              </a:spcBef>
              <a:spcAft>
                <a:spcPts val="600"/>
              </a:spcAft>
            </a:pPr>
            <a:r>
              <a:rPr lang="en-US" sz="3600" b="1" dirty="0">
                <a:latin typeface="Times New Roman" panose="02020603050405020304" pitchFamily="18" charset="0"/>
                <a:cs typeface="Times New Roman" panose="02020603050405020304" pitchFamily="18" charset="0"/>
              </a:rPr>
              <a:t>1994 - Formation of an advisory board</a:t>
            </a:r>
          </a:p>
          <a:p>
            <a:pPr>
              <a:spcBef>
                <a:spcPts val="600"/>
              </a:spcBef>
              <a:spcAft>
                <a:spcPts val="600"/>
              </a:spcAft>
            </a:pPr>
            <a:r>
              <a:rPr lang="en-US" sz="3600" b="1" dirty="0">
                <a:latin typeface="Times New Roman" panose="02020603050405020304" pitchFamily="18" charset="0"/>
                <a:cs typeface="Times New Roman" panose="02020603050405020304" pitchFamily="18" charset="0"/>
              </a:rPr>
              <a:t>Eight Retreatants were selected by Fr. Mike Higgins</a:t>
            </a:r>
          </a:p>
        </p:txBody>
      </p:sp>
      <p:sp>
        <p:nvSpPr>
          <p:cNvPr id="3" name="Slide Number Placeholder 2">
            <a:extLst>
              <a:ext uri="{FF2B5EF4-FFF2-40B4-BE49-F238E27FC236}">
                <a16:creationId xmlns:a16="http://schemas.microsoft.com/office/drawing/2014/main" id="{7E824D69-13C1-85BE-1129-770E80FA4055}"/>
              </a:ext>
            </a:extLst>
          </p:cNvPr>
          <p:cNvSpPr>
            <a:spLocks noGrp="1"/>
          </p:cNvSpPr>
          <p:nvPr>
            <p:ph type="sldNum" sz="quarter" idx="12"/>
          </p:nvPr>
        </p:nvSpPr>
        <p:spPr/>
        <p:txBody>
          <a:bodyPr/>
          <a:lstStyle/>
          <a:p>
            <a:fld id="{25650AAC-79F8-4957-B2A5-DCB3633ECBA4}" type="slidenum">
              <a:rPr lang="en-US" sz="1800" smtClean="0"/>
              <a:t>4</a:t>
            </a:fld>
            <a:endParaRPr lang="en-US" sz="1800"/>
          </a:p>
        </p:txBody>
      </p:sp>
    </p:spTree>
    <p:extLst>
      <p:ext uri="{BB962C8B-B14F-4D97-AF65-F5344CB8AC3E}">
        <p14:creationId xmlns:p14="http://schemas.microsoft.com/office/powerpoint/2010/main" val="1341408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9FE185-3FC4-D331-0803-3762DE205C19}"/>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Assignment of Mentors</a:t>
            </a:r>
          </a:p>
        </p:txBody>
      </p:sp>
      <p:graphicFrame>
        <p:nvGraphicFramePr>
          <p:cNvPr id="4" name="Table 4">
            <a:extLst>
              <a:ext uri="{FF2B5EF4-FFF2-40B4-BE49-F238E27FC236}">
                <a16:creationId xmlns:a16="http://schemas.microsoft.com/office/drawing/2014/main" id="{0B57DE1E-3591-82B3-0F3C-F90941AC412D}"/>
              </a:ext>
            </a:extLst>
          </p:cNvPr>
          <p:cNvGraphicFramePr>
            <a:graphicFrameLocks noGrp="1"/>
          </p:cNvGraphicFramePr>
          <p:nvPr>
            <p:extLst>
              <p:ext uri="{D42A27DB-BD31-4B8C-83A1-F6EECF244321}">
                <p14:modId xmlns:p14="http://schemas.microsoft.com/office/powerpoint/2010/main" val="4119549853"/>
              </p:ext>
            </p:extLst>
          </p:nvPr>
        </p:nvGraphicFramePr>
        <p:xfrm>
          <a:off x="415636" y="1756764"/>
          <a:ext cx="8338619" cy="4053840"/>
        </p:xfrm>
        <a:graphic>
          <a:graphicData uri="http://schemas.openxmlformats.org/drawingml/2006/table">
            <a:tbl>
              <a:tblPr firstRow="1" bandRow="1">
                <a:tableStyleId>{5C22544A-7EE6-4342-B048-85BDC9FD1C3A}</a:tableStyleId>
              </a:tblPr>
              <a:tblGrid>
                <a:gridCol w="4149496">
                  <a:extLst>
                    <a:ext uri="{9D8B030D-6E8A-4147-A177-3AD203B41FA5}">
                      <a16:colId xmlns:a16="http://schemas.microsoft.com/office/drawing/2014/main" val="3116308636"/>
                    </a:ext>
                  </a:extLst>
                </a:gridCol>
                <a:gridCol w="4189123">
                  <a:extLst>
                    <a:ext uri="{9D8B030D-6E8A-4147-A177-3AD203B41FA5}">
                      <a16:colId xmlns:a16="http://schemas.microsoft.com/office/drawing/2014/main" val="3354485321"/>
                    </a:ext>
                  </a:extLst>
                </a:gridCol>
              </a:tblGrid>
              <a:tr h="418011">
                <a:tc>
                  <a:txBody>
                    <a:bodyPr/>
                    <a:lstStyle/>
                    <a:p>
                      <a:r>
                        <a:rPr lang="en-US" sz="3200" b="1" dirty="0">
                          <a:solidFill>
                            <a:schemeClr val="tx1"/>
                          </a:solidFill>
                          <a:latin typeface="Times New Roman" panose="02020603050405020304" pitchFamily="18" charset="0"/>
                          <a:cs typeface="Times New Roman" panose="02020603050405020304" pitchFamily="18" charset="0"/>
                        </a:rPr>
                        <a:t>Mentee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1" dirty="0">
                          <a:solidFill>
                            <a:schemeClr val="tx1"/>
                          </a:solidFill>
                          <a:latin typeface="Times New Roman" panose="02020603050405020304" pitchFamily="18" charset="0"/>
                          <a:cs typeface="Times New Roman" panose="02020603050405020304" pitchFamily="18" charset="0"/>
                        </a:rPr>
                        <a:t>Mentor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651373"/>
                  </a:ext>
                </a:extLst>
              </a:tr>
              <a:tr h="418011">
                <a:tc>
                  <a:txBody>
                    <a:bodyPr/>
                    <a:lstStyle/>
                    <a:p>
                      <a:r>
                        <a:rPr lang="en-US" sz="3200" b="1" dirty="0">
                          <a:solidFill>
                            <a:schemeClr val="tx1"/>
                          </a:solidFill>
                          <a:latin typeface="Times New Roman" panose="02020603050405020304" pitchFamily="18" charset="0"/>
                          <a:cs typeface="Times New Roman" panose="02020603050405020304" pitchFamily="18" charset="0"/>
                        </a:rPr>
                        <a:t>Matt Greenough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1" dirty="0">
                          <a:solidFill>
                            <a:schemeClr val="tx1"/>
                          </a:solidFill>
                          <a:latin typeface="Times New Roman" panose="02020603050405020304" pitchFamily="18" charset="0"/>
                          <a:cs typeface="Times New Roman" panose="02020603050405020304" pitchFamily="18" charset="0"/>
                        </a:rPr>
                        <a:t>Toby </a:t>
                      </a:r>
                      <a:r>
                        <a:rPr lang="en-US" sz="3200" b="1" dirty="0" err="1">
                          <a:solidFill>
                            <a:schemeClr val="tx1"/>
                          </a:solidFill>
                          <a:latin typeface="Times New Roman" panose="02020603050405020304" pitchFamily="18" charset="0"/>
                          <a:cs typeface="Times New Roman" panose="02020603050405020304" pitchFamily="18" charset="0"/>
                        </a:rPr>
                        <a:t>Tabaczynski</a:t>
                      </a:r>
                      <a:endParaRPr lang="en-US" sz="32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594746"/>
                  </a:ext>
                </a:extLst>
              </a:tr>
              <a:tr h="418011">
                <a:tc>
                  <a:txBody>
                    <a:bodyPr/>
                    <a:lstStyle/>
                    <a:p>
                      <a:r>
                        <a:rPr lang="en-US" sz="3200" b="1" dirty="0">
                          <a:solidFill>
                            <a:schemeClr val="tx1"/>
                          </a:solidFill>
                          <a:latin typeface="Times New Roman" panose="02020603050405020304" pitchFamily="18" charset="0"/>
                          <a:cs typeface="Times New Roman" panose="02020603050405020304" pitchFamily="18" charset="0"/>
                        </a:rPr>
                        <a:t>Mary Martin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1" dirty="0">
                          <a:solidFill>
                            <a:schemeClr val="tx1"/>
                          </a:solidFill>
                          <a:latin typeface="Times New Roman" panose="02020603050405020304" pitchFamily="18" charset="0"/>
                          <a:cs typeface="Times New Roman" panose="02020603050405020304" pitchFamily="18" charset="0"/>
                        </a:rPr>
                        <a:t>Kari Klinski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0114482"/>
                  </a:ext>
                </a:extLst>
              </a:tr>
              <a:tr h="418011">
                <a:tc>
                  <a:txBody>
                    <a:bodyPr/>
                    <a:lstStyle/>
                    <a:p>
                      <a:r>
                        <a:rPr lang="en-US" sz="3200" b="1" dirty="0">
                          <a:solidFill>
                            <a:schemeClr val="tx1"/>
                          </a:solidFill>
                          <a:latin typeface="Times New Roman" panose="02020603050405020304" pitchFamily="18" charset="0"/>
                          <a:cs typeface="Times New Roman" panose="02020603050405020304" pitchFamily="18" charset="0"/>
                        </a:rPr>
                        <a:t>Paul Micallef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1" dirty="0">
                          <a:solidFill>
                            <a:schemeClr val="tx1"/>
                          </a:solidFill>
                          <a:latin typeface="Times New Roman" panose="02020603050405020304" pitchFamily="18" charset="0"/>
                          <a:cs typeface="Times New Roman" panose="02020603050405020304" pitchFamily="18" charset="0"/>
                        </a:rPr>
                        <a:t>John Bodary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5691530"/>
                  </a:ext>
                </a:extLst>
              </a:tr>
              <a:tr h="418011">
                <a:tc>
                  <a:txBody>
                    <a:bodyPr/>
                    <a:lstStyle/>
                    <a:p>
                      <a:r>
                        <a:rPr lang="en-US" sz="3200" b="1" dirty="0">
                          <a:solidFill>
                            <a:schemeClr val="tx1"/>
                          </a:solidFill>
                          <a:latin typeface="Times New Roman" panose="02020603050405020304" pitchFamily="18" charset="0"/>
                          <a:cs typeface="Times New Roman" panose="02020603050405020304" pitchFamily="18" charset="0"/>
                        </a:rPr>
                        <a:t>Deacon Steve Mitchell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1" dirty="0">
                          <a:solidFill>
                            <a:schemeClr val="tx1"/>
                          </a:solidFill>
                          <a:latin typeface="Times New Roman" panose="02020603050405020304" pitchFamily="18" charset="0"/>
                          <a:cs typeface="Times New Roman" panose="02020603050405020304" pitchFamily="18" charset="0"/>
                        </a:rPr>
                        <a:t>Greg Soule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2422075"/>
                  </a:ext>
                </a:extLst>
              </a:tr>
              <a:tr h="418011">
                <a:tc>
                  <a:txBody>
                    <a:bodyPr/>
                    <a:lstStyle/>
                    <a:p>
                      <a:r>
                        <a:rPr lang="en-US" sz="3200" b="1" dirty="0">
                          <a:solidFill>
                            <a:schemeClr val="tx1"/>
                          </a:solidFill>
                          <a:latin typeface="Times New Roman" panose="02020603050405020304" pitchFamily="18" charset="0"/>
                          <a:cs typeface="Times New Roman" panose="02020603050405020304" pitchFamily="18" charset="0"/>
                        </a:rPr>
                        <a:t>Brian Owens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1" dirty="0">
                          <a:solidFill>
                            <a:schemeClr val="tx1"/>
                          </a:solidFill>
                          <a:latin typeface="Times New Roman" panose="02020603050405020304" pitchFamily="18" charset="0"/>
                          <a:cs typeface="Times New Roman" panose="02020603050405020304" pitchFamily="18" charset="0"/>
                        </a:rPr>
                        <a:t>Neil Sobeck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565190"/>
                  </a:ext>
                </a:extLst>
              </a:tr>
              <a:tr h="418011">
                <a:tc>
                  <a:txBody>
                    <a:bodyPr/>
                    <a:lstStyle/>
                    <a:p>
                      <a:r>
                        <a:rPr lang="en-US" sz="3200" b="1" dirty="0">
                          <a:solidFill>
                            <a:schemeClr val="tx1"/>
                          </a:solidFill>
                          <a:latin typeface="Times New Roman" panose="02020603050405020304" pitchFamily="18" charset="0"/>
                          <a:cs typeface="Times New Roman" panose="02020603050405020304" pitchFamily="18" charset="0"/>
                        </a:rPr>
                        <a:t>Apryl Voner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200" b="1" dirty="0">
                          <a:solidFill>
                            <a:schemeClr val="tx1"/>
                          </a:solidFill>
                          <a:latin typeface="Times New Roman" panose="02020603050405020304" pitchFamily="18" charset="0"/>
                          <a:cs typeface="Times New Roman" panose="02020603050405020304" pitchFamily="18" charset="0"/>
                        </a:rPr>
                        <a:t>Cindy La Fond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690925"/>
                  </a:ext>
                </a:extLst>
              </a:tr>
            </a:tbl>
          </a:graphicData>
        </a:graphic>
      </p:graphicFrame>
      <p:sp>
        <p:nvSpPr>
          <p:cNvPr id="5" name="Slide Number Placeholder 4">
            <a:extLst>
              <a:ext uri="{FF2B5EF4-FFF2-40B4-BE49-F238E27FC236}">
                <a16:creationId xmlns:a16="http://schemas.microsoft.com/office/drawing/2014/main" id="{8FF8AA85-0465-19C3-3D82-0FC75D72686C}"/>
              </a:ext>
            </a:extLst>
          </p:cNvPr>
          <p:cNvSpPr>
            <a:spLocks noGrp="1"/>
          </p:cNvSpPr>
          <p:nvPr>
            <p:ph type="sldNum" sz="quarter" idx="12"/>
          </p:nvPr>
        </p:nvSpPr>
        <p:spPr/>
        <p:txBody>
          <a:bodyPr/>
          <a:lstStyle/>
          <a:p>
            <a:fld id="{25650AAC-79F8-4957-B2A5-DCB3633ECBA4}" type="slidenum">
              <a:rPr lang="en-US" smtClean="0"/>
              <a:t>40</a:t>
            </a:fld>
            <a:endParaRPr lang="en-US"/>
          </a:p>
        </p:txBody>
      </p:sp>
    </p:spTree>
    <p:extLst>
      <p:ext uri="{BB962C8B-B14F-4D97-AF65-F5344CB8AC3E}">
        <p14:creationId xmlns:p14="http://schemas.microsoft.com/office/powerpoint/2010/main" val="14499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66C610-2F40-70D8-B894-1ABAE64B2E4F}"/>
              </a:ext>
            </a:extLst>
          </p:cNvPr>
          <p:cNvSpPr txBox="1"/>
          <p:nvPr/>
        </p:nvSpPr>
        <p:spPr>
          <a:xfrm>
            <a:off x="0" y="3044279"/>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Thank you and Closing Prayer</a:t>
            </a:r>
          </a:p>
        </p:txBody>
      </p:sp>
      <p:sp>
        <p:nvSpPr>
          <p:cNvPr id="5" name="Slide Number Placeholder 4">
            <a:extLst>
              <a:ext uri="{FF2B5EF4-FFF2-40B4-BE49-F238E27FC236}">
                <a16:creationId xmlns:a16="http://schemas.microsoft.com/office/drawing/2014/main" id="{FAC3D7B4-D597-E9D2-0A52-3B18648DF89B}"/>
              </a:ext>
            </a:extLst>
          </p:cNvPr>
          <p:cNvSpPr>
            <a:spLocks noGrp="1"/>
          </p:cNvSpPr>
          <p:nvPr>
            <p:ph type="sldNum" sz="quarter" idx="12"/>
          </p:nvPr>
        </p:nvSpPr>
        <p:spPr/>
        <p:txBody>
          <a:bodyPr/>
          <a:lstStyle/>
          <a:p>
            <a:fld id="{25650AAC-79F8-4957-B2A5-DCB3633ECBA4}" type="slidenum">
              <a:rPr lang="en-US" smtClean="0"/>
              <a:t>41</a:t>
            </a:fld>
            <a:endParaRPr lang="en-US"/>
          </a:p>
        </p:txBody>
      </p:sp>
    </p:spTree>
    <p:extLst>
      <p:ext uri="{BB962C8B-B14F-4D97-AF65-F5344CB8AC3E}">
        <p14:creationId xmlns:p14="http://schemas.microsoft.com/office/powerpoint/2010/main" val="51697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C25FE3-EA1C-47E4-5660-9BE9B592C7E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History of the Board</a:t>
            </a:r>
          </a:p>
        </p:txBody>
      </p:sp>
      <p:sp>
        <p:nvSpPr>
          <p:cNvPr id="10" name="TextBox 9">
            <a:extLst>
              <a:ext uri="{FF2B5EF4-FFF2-40B4-BE49-F238E27FC236}">
                <a16:creationId xmlns:a16="http://schemas.microsoft.com/office/drawing/2014/main" id="{314FAD1E-4935-ABC1-ECBE-A922EDBBAB69}"/>
              </a:ext>
            </a:extLst>
          </p:cNvPr>
          <p:cNvSpPr txBox="1"/>
          <p:nvPr/>
        </p:nvSpPr>
        <p:spPr>
          <a:xfrm>
            <a:off x="381000" y="1752600"/>
            <a:ext cx="8336280" cy="3724096"/>
          </a:xfrm>
          <a:prstGeom prst="rect">
            <a:avLst/>
          </a:prstGeom>
          <a:noFill/>
        </p:spPr>
        <p:txBody>
          <a:bodyPr wrap="square" rtlCol="0">
            <a:spAutoFit/>
          </a:bodyPr>
          <a:lstStyle/>
          <a:p>
            <a:pPr>
              <a:spcBef>
                <a:spcPts val="600"/>
              </a:spcBef>
              <a:spcAft>
                <a:spcPts val="600"/>
              </a:spcAft>
            </a:pPr>
            <a:r>
              <a:rPr lang="en-US" sz="3600" b="1" dirty="0">
                <a:latin typeface="Times New Roman" panose="02020603050405020304" pitchFamily="18" charset="0"/>
                <a:cs typeface="Times New Roman" panose="02020603050405020304" pitchFamily="18" charset="0"/>
              </a:rPr>
              <a:t>2003 - Transition to a legal Board</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The initial By-Laws were drafted</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A Finance Committee was formed</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A “Legal Incorporation Task Group” was formed </a:t>
            </a:r>
          </a:p>
          <a:p>
            <a:pPr marL="571500" indent="-571500">
              <a:spcBef>
                <a:spcPts val="600"/>
              </a:spcBef>
              <a:spcAft>
                <a:spcPts val="600"/>
              </a:spcAft>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A Membership Committee was formed</a:t>
            </a:r>
          </a:p>
        </p:txBody>
      </p:sp>
      <p:sp>
        <p:nvSpPr>
          <p:cNvPr id="3" name="Slide Number Placeholder 2">
            <a:extLst>
              <a:ext uri="{FF2B5EF4-FFF2-40B4-BE49-F238E27FC236}">
                <a16:creationId xmlns:a16="http://schemas.microsoft.com/office/drawing/2014/main" id="{39067200-2074-C468-4B4A-FEA286E4F961}"/>
              </a:ext>
            </a:extLst>
          </p:cNvPr>
          <p:cNvSpPr>
            <a:spLocks noGrp="1"/>
          </p:cNvSpPr>
          <p:nvPr>
            <p:ph type="sldNum" sz="quarter" idx="12"/>
          </p:nvPr>
        </p:nvSpPr>
        <p:spPr/>
        <p:txBody>
          <a:bodyPr/>
          <a:lstStyle/>
          <a:p>
            <a:fld id="{25650AAC-79F8-4957-B2A5-DCB3633ECBA4}" type="slidenum">
              <a:rPr lang="en-US" sz="1800" smtClean="0"/>
              <a:t>5</a:t>
            </a:fld>
            <a:endParaRPr lang="en-US" sz="1800"/>
          </a:p>
        </p:txBody>
      </p:sp>
    </p:spTree>
    <p:extLst>
      <p:ext uri="{BB962C8B-B14F-4D97-AF65-F5344CB8AC3E}">
        <p14:creationId xmlns:p14="http://schemas.microsoft.com/office/powerpoint/2010/main" val="203572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C25FE3-EA1C-47E4-5660-9BE9B592C7E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History of the Board</a:t>
            </a:r>
          </a:p>
        </p:txBody>
      </p:sp>
      <p:sp>
        <p:nvSpPr>
          <p:cNvPr id="10" name="TextBox 9">
            <a:extLst>
              <a:ext uri="{FF2B5EF4-FFF2-40B4-BE49-F238E27FC236}">
                <a16:creationId xmlns:a16="http://schemas.microsoft.com/office/drawing/2014/main" id="{314FAD1E-4935-ABC1-ECBE-A922EDBBAB69}"/>
              </a:ext>
            </a:extLst>
          </p:cNvPr>
          <p:cNvSpPr txBox="1"/>
          <p:nvPr/>
        </p:nvSpPr>
        <p:spPr>
          <a:xfrm>
            <a:off x="259080" y="1417320"/>
            <a:ext cx="8641080" cy="5170646"/>
          </a:xfrm>
          <a:prstGeom prst="rect">
            <a:avLst/>
          </a:prstGeom>
          <a:noFill/>
        </p:spPr>
        <p:txBody>
          <a:bodyPr wrap="square" rtlCol="0">
            <a:spAutoFit/>
          </a:bodyPr>
          <a:lstStyle/>
          <a:p>
            <a:pPr>
              <a:spcBef>
                <a:spcPts val="600"/>
              </a:spcBef>
              <a:spcAft>
                <a:spcPts val="600"/>
              </a:spcAft>
            </a:pPr>
            <a:r>
              <a:rPr lang="en-US" sz="3600" b="1" dirty="0">
                <a:latin typeface="Times New Roman" panose="02020603050405020304" pitchFamily="18" charset="0"/>
                <a:cs typeface="Times New Roman" panose="02020603050405020304" pitchFamily="18" charset="0"/>
              </a:rPr>
              <a:t>2004 – Formation of the Legal Board</a:t>
            </a:r>
          </a:p>
          <a:p>
            <a:pPr marL="457200" marR="0" lvl="0" indent="-4572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Executive Committee</a:t>
            </a:r>
          </a:p>
          <a:p>
            <a:pPr marL="457200" marR="0" lvl="0" indent="-4572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Building and Grounds Committee</a:t>
            </a:r>
          </a:p>
          <a:p>
            <a:pPr marL="457200" marR="0" lvl="0" indent="-4572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Captains Committee</a:t>
            </a:r>
          </a:p>
          <a:p>
            <a:pPr marL="457200" marR="0" lvl="0" indent="-4572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Communications and Outreach Committee</a:t>
            </a:r>
          </a:p>
          <a:p>
            <a:pPr marL="457200" marR="0" lvl="0" indent="-4572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Development Committee</a:t>
            </a:r>
          </a:p>
          <a:p>
            <a:pPr marL="457200" marR="0" lvl="0" indent="-4572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Formation Committee</a:t>
            </a:r>
          </a:p>
          <a:p>
            <a:pPr marL="457200" marR="0" lvl="0" indent="-4572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Youth and Young Adult Committee</a:t>
            </a:r>
          </a:p>
        </p:txBody>
      </p:sp>
      <p:sp>
        <p:nvSpPr>
          <p:cNvPr id="3" name="Slide Number Placeholder 2">
            <a:extLst>
              <a:ext uri="{FF2B5EF4-FFF2-40B4-BE49-F238E27FC236}">
                <a16:creationId xmlns:a16="http://schemas.microsoft.com/office/drawing/2014/main" id="{DEFCE91D-CE40-4348-C291-006708505984}"/>
              </a:ext>
            </a:extLst>
          </p:cNvPr>
          <p:cNvSpPr>
            <a:spLocks noGrp="1"/>
          </p:cNvSpPr>
          <p:nvPr>
            <p:ph type="sldNum" sz="quarter" idx="12"/>
          </p:nvPr>
        </p:nvSpPr>
        <p:spPr/>
        <p:txBody>
          <a:bodyPr/>
          <a:lstStyle/>
          <a:p>
            <a:fld id="{25650AAC-79F8-4957-B2A5-DCB3633ECBA4}" type="slidenum">
              <a:rPr lang="en-US" sz="1800" smtClean="0"/>
              <a:t>6</a:t>
            </a:fld>
            <a:endParaRPr lang="en-US" sz="1800"/>
          </a:p>
        </p:txBody>
      </p:sp>
    </p:spTree>
    <p:extLst>
      <p:ext uri="{BB962C8B-B14F-4D97-AF65-F5344CB8AC3E}">
        <p14:creationId xmlns:p14="http://schemas.microsoft.com/office/powerpoint/2010/main" val="132740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C25FE3-EA1C-47E4-5660-9BE9B592C7E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History of the Board</a:t>
            </a:r>
          </a:p>
        </p:txBody>
      </p:sp>
      <p:sp>
        <p:nvSpPr>
          <p:cNvPr id="2" name="TextBox 1">
            <a:extLst>
              <a:ext uri="{FF2B5EF4-FFF2-40B4-BE49-F238E27FC236}">
                <a16:creationId xmlns:a16="http://schemas.microsoft.com/office/drawing/2014/main" id="{D8A6034C-5171-B9AD-4C05-EBD70B8CFCF7}"/>
              </a:ext>
            </a:extLst>
          </p:cNvPr>
          <p:cNvSpPr txBox="1"/>
          <p:nvPr/>
        </p:nvSpPr>
        <p:spPr>
          <a:xfrm>
            <a:off x="373380" y="1950720"/>
            <a:ext cx="8397240" cy="3724096"/>
          </a:xfrm>
          <a:prstGeom prst="rect">
            <a:avLst/>
          </a:prstGeom>
          <a:noFill/>
        </p:spPr>
        <p:txBody>
          <a:bodyPr wrap="square" rtlCol="0">
            <a:spAutoFit/>
          </a:bodyPr>
          <a:lstStyle/>
          <a:p>
            <a:pPr marL="0" marR="0">
              <a:spcBef>
                <a:spcPts val="600"/>
              </a:spcBef>
              <a:spcAft>
                <a:spcPts val="6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2007- A Mission Statement and the Board Policy Manual (Handbook) were adopted and the following committees were formed:</a:t>
            </a:r>
          </a:p>
          <a:p>
            <a:pPr marL="571500" marR="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Institutional Leadership Committee</a:t>
            </a:r>
          </a:p>
          <a:p>
            <a:pPr marL="571500" marR="0" indent="-571500">
              <a:spcBef>
                <a:spcPts val="600"/>
              </a:spcBef>
              <a:spcAft>
                <a:spcPts val="600"/>
              </a:spcAft>
              <a:buFont typeface="Arial" panose="020B0604020202020204" pitchFamily="34" charset="0"/>
              <a:buChar char="•"/>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Marketing Committee</a:t>
            </a:r>
          </a:p>
        </p:txBody>
      </p:sp>
      <p:sp>
        <p:nvSpPr>
          <p:cNvPr id="4" name="Slide Number Placeholder 3">
            <a:extLst>
              <a:ext uri="{FF2B5EF4-FFF2-40B4-BE49-F238E27FC236}">
                <a16:creationId xmlns:a16="http://schemas.microsoft.com/office/drawing/2014/main" id="{B79227C3-CD10-AE8A-A283-77964A4365E2}"/>
              </a:ext>
            </a:extLst>
          </p:cNvPr>
          <p:cNvSpPr>
            <a:spLocks noGrp="1"/>
          </p:cNvSpPr>
          <p:nvPr>
            <p:ph type="sldNum" sz="quarter" idx="12"/>
          </p:nvPr>
        </p:nvSpPr>
        <p:spPr/>
        <p:txBody>
          <a:bodyPr/>
          <a:lstStyle/>
          <a:p>
            <a:fld id="{25650AAC-79F8-4957-B2A5-DCB3633ECBA4}" type="slidenum">
              <a:rPr lang="en-US" sz="1800" smtClean="0"/>
              <a:t>7</a:t>
            </a:fld>
            <a:endParaRPr lang="en-US" sz="1800"/>
          </a:p>
        </p:txBody>
      </p:sp>
    </p:spTree>
    <p:extLst>
      <p:ext uri="{BB962C8B-B14F-4D97-AF65-F5344CB8AC3E}">
        <p14:creationId xmlns:p14="http://schemas.microsoft.com/office/powerpoint/2010/main" val="9441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C25FE3-EA1C-47E4-5660-9BE9B592C7E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History of the Board</a:t>
            </a:r>
          </a:p>
        </p:txBody>
      </p:sp>
      <p:sp>
        <p:nvSpPr>
          <p:cNvPr id="2" name="TextBox 1">
            <a:extLst>
              <a:ext uri="{FF2B5EF4-FFF2-40B4-BE49-F238E27FC236}">
                <a16:creationId xmlns:a16="http://schemas.microsoft.com/office/drawing/2014/main" id="{D8A6034C-5171-B9AD-4C05-EBD70B8CFCF7}"/>
              </a:ext>
            </a:extLst>
          </p:cNvPr>
          <p:cNvSpPr txBox="1"/>
          <p:nvPr/>
        </p:nvSpPr>
        <p:spPr>
          <a:xfrm>
            <a:off x="373380" y="2423160"/>
            <a:ext cx="8397240" cy="1754326"/>
          </a:xfrm>
          <a:prstGeom prst="rect">
            <a:avLst/>
          </a:prstGeom>
          <a:noFill/>
        </p:spPr>
        <p:txBody>
          <a:bodyPr wrap="square" rtlCol="0">
            <a:spAutoFit/>
          </a:bodyPr>
          <a:lstStyle/>
          <a:p>
            <a:pPr marL="0" marR="0">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2011 - The Mission Statement was revised and the Values and Vision provisions were added</a:t>
            </a:r>
          </a:p>
        </p:txBody>
      </p:sp>
      <p:sp>
        <p:nvSpPr>
          <p:cNvPr id="4" name="Slide Number Placeholder 3">
            <a:extLst>
              <a:ext uri="{FF2B5EF4-FFF2-40B4-BE49-F238E27FC236}">
                <a16:creationId xmlns:a16="http://schemas.microsoft.com/office/drawing/2014/main" id="{AD7D25C3-0D48-BB72-E841-D9D070ECF5C6}"/>
              </a:ext>
            </a:extLst>
          </p:cNvPr>
          <p:cNvSpPr>
            <a:spLocks noGrp="1"/>
          </p:cNvSpPr>
          <p:nvPr>
            <p:ph type="sldNum" sz="quarter" idx="12"/>
          </p:nvPr>
        </p:nvSpPr>
        <p:spPr/>
        <p:txBody>
          <a:bodyPr/>
          <a:lstStyle/>
          <a:p>
            <a:fld id="{25650AAC-79F8-4957-B2A5-DCB3633ECBA4}" type="slidenum">
              <a:rPr lang="en-US" sz="1800" smtClean="0"/>
              <a:t>8</a:t>
            </a:fld>
            <a:endParaRPr lang="en-US" sz="1800"/>
          </a:p>
        </p:txBody>
      </p:sp>
    </p:spTree>
    <p:extLst>
      <p:ext uri="{BB962C8B-B14F-4D97-AF65-F5344CB8AC3E}">
        <p14:creationId xmlns:p14="http://schemas.microsoft.com/office/powerpoint/2010/main" val="733197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CD0"/>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C25FE3-EA1C-47E4-5660-9BE9B592C7ED}"/>
              </a:ext>
            </a:extLst>
          </p:cNvPr>
          <p:cNvSpPr txBox="1"/>
          <p:nvPr/>
        </p:nvSpPr>
        <p:spPr>
          <a:xfrm>
            <a:off x="0" y="457200"/>
            <a:ext cx="9144000" cy="769441"/>
          </a:xfrm>
          <a:prstGeom prst="rect">
            <a:avLst/>
          </a:prstGeom>
          <a:noFill/>
        </p:spPr>
        <p:txBody>
          <a:bodyPr wrap="square">
            <a:spAutoFit/>
          </a:bodyPr>
          <a:lstStyle/>
          <a:p>
            <a:pPr algn="ctr"/>
            <a:r>
              <a:rPr lang="en-US" sz="4400" b="1" dirty="0">
                <a:solidFill>
                  <a:srgbClr val="0000FF"/>
                </a:solidFill>
                <a:latin typeface="Times New Roman" panose="02020603050405020304" pitchFamily="18" charset="0"/>
                <a:cs typeface="Times New Roman" panose="02020603050405020304" pitchFamily="18" charset="0"/>
              </a:rPr>
              <a:t>History of the Board</a:t>
            </a:r>
          </a:p>
        </p:txBody>
      </p:sp>
      <p:sp>
        <p:nvSpPr>
          <p:cNvPr id="2" name="TextBox 1">
            <a:extLst>
              <a:ext uri="{FF2B5EF4-FFF2-40B4-BE49-F238E27FC236}">
                <a16:creationId xmlns:a16="http://schemas.microsoft.com/office/drawing/2014/main" id="{D8A6034C-5171-B9AD-4C05-EBD70B8CFCF7}"/>
              </a:ext>
            </a:extLst>
          </p:cNvPr>
          <p:cNvSpPr txBox="1"/>
          <p:nvPr/>
        </p:nvSpPr>
        <p:spPr>
          <a:xfrm>
            <a:off x="373380" y="2423160"/>
            <a:ext cx="8397240" cy="1754326"/>
          </a:xfrm>
          <a:prstGeom prst="rect">
            <a:avLst/>
          </a:prstGeom>
          <a:noFill/>
        </p:spPr>
        <p:txBody>
          <a:bodyPr wrap="square" rtlCol="0">
            <a:spAutoFit/>
          </a:bodyPr>
          <a:lstStyle/>
          <a:p>
            <a:pPr marL="0" marR="0">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2013 - Adoption of the Consent Agenda and the renaming of the Membership Committee to the Governance Committee</a:t>
            </a:r>
          </a:p>
        </p:txBody>
      </p:sp>
      <p:sp>
        <p:nvSpPr>
          <p:cNvPr id="4" name="Slide Number Placeholder 3">
            <a:extLst>
              <a:ext uri="{FF2B5EF4-FFF2-40B4-BE49-F238E27FC236}">
                <a16:creationId xmlns:a16="http://schemas.microsoft.com/office/drawing/2014/main" id="{DD6954F5-804D-55E1-2103-ABCF1790E2AE}"/>
              </a:ext>
            </a:extLst>
          </p:cNvPr>
          <p:cNvSpPr>
            <a:spLocks noGrp="1"/>
          </p:cNvSpPr>
          <p:nvPr>
            <p:ph type="sldNum" sz="quarter" idx="12"/>
          </p:nvPr>
        </p:nvSpPr>
        <p:spPr/>
        <p:txBody>
          <a:bodyPr/>
          <a:lstStyle/>
          <a:p>
            <a:fld id="{25650AAC-79F8-4957-B2A5-DCB3633ECBA4}" type="slidenum">
              <a:rPr lang="en-US" sz="1800" smtClean="0"/>
              <a:t>9</a:t>
            </a:fld>
            <a:endParaRPr lang="en-US" sz="1800"/>
          </a:p>
        </p:txBody>
      </p:sp>
    </p:spTree>
    <p:extLst>
      <p:ext uri="{BB962C8B-B14F-4D97-AF65-F5344CB8AC3E}">
        <p14:creationId xmlns:p14="http://schemas.microsoft.com/office/powerpoint/2010/main" val="2404016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6666</TotalTime>
  <Words>4054</Words>
  <Application>Microsoft Office PowerPoint</Application>
  <PresentationFormat>On-screen Show (4:3)</PresentationFormat>
  <Paragraphs>660</Paragraphs>
  <Slides>41</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McKelvey</dc:creator>
  <cp:lastModifiedBy>Jim McKelvey</cp:lastModifiedBy>
  <cp:revision>8</cp:revision>
  <dcterms:created xsi:type="dcterms:W3CDTF">2022-06-16T13:16:24Z</dcterms:created>
  <dcterms:modified xsi:type="dcterms:W3CDTF">2023-01-12T15:59:29Z</dcterms:modified>
</cp:coreProperties>
</file>