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256" r:id="rId2"/>
    <p:sldId id="257" r:id="rId3"/>
    <p:sldId id="276" r:id="rId4"/>
    <p:sldId id="259" r:id="rId5"/>
    <p:sldId id="260" r:id="rId6"/>
    <p:sldId id="261" r:id="rId7"/>
    <p:sldId id="272" r:id="rId8"/>
    <p:sldId id="262" r:id="rId9"/>
    <p:sldId id="263" r:id="rId10"/>
    <p:sldId id="264" r:id="rId11"/>
    <p:sldId id="265" r:id="rId12"/>
    <p:sldId id="266" r:id="rId13"/>
    <p:sldId id="267" r:id="rId14"/>
    <p:sldId id="277" r:id="rId15"/>
    <p:sldId id="275" r:id="rId16"/>
    <p:sldId id="269" r:id="rId17"/>
    <p:sldId id="268" r:id="rId18"/>
    <p:sldId id="270" r:id="rId19"/>
  </p:sldIdLst>
  <p:sldSz cx="9144000" cy="6858000" type="screen4x3"/>
  <p:notesSz cx="7077075" cy="9385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71" autoAdjust="0"/>
  </p:normalViewPr>
  <p:slideViewPr>
    <p:cSldViewPr>
      <p:cViewPr varScale="1">
        <p:scale>
          <a:sx n="78" d="100"/>
          <a:sy n="78" d="100"/>
        </p:scale>
        <p:origin x="1594" y="62"/>
      </p:cViewPr>
      <p:guideLst>
        <p:guide orient="horz" pos="2160"/>
        <p:guide pos="2880"/>
      </p:guideLst>
    </p:cSldViewPr>
  </p:slideViewPr>
  <p:outlineViewPr>
    <p:cViewPr>
      <p:scale>
        <a:sx n="33" d="100"/>
        <a:sy n="33" d="100"/>
      </p:scale>
      <p:origin x="0" y="1360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265"/>
          </a:xfrm>
          <a:prstGeom prst="rect">
            <a:avLst/>
          </a:prstGeom>
        </p:spPr>
        <p:txBody>
          <a:bodyPr vert="horz" lIns="94062" tIns="47032" rIns="94062" bIns="47032"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69265"/>
          </a:xfrm>
          <a:prstGeom prst="rect">
            <a:avLst/>
          </a:prstGeom>
        </p:spPr>
        <p:txBody>
          <a:bodyPr vert="horz" lIns="94062" tIns="47032" rIns="94062" bIns="47032" rtlCol="0"/>
          <a:lstStyle>
            <a:lvl1pPr algn="r">
              <a:defRPr sz="1200"/>
            </a:lvl1pPr>
          </a:lstStyle>
          <a:p>
            <a:fld id="{E3ECB2C2-083A-455B-8D54-3A4F31FDB651}" type="datetimeFigureOut">
              <a:rPr lang="en-US" smtClean="0"/>
              <a:t>3/13/2023</a:t>
            </a:fld>
            <a:endParaRPr lang="en-US"/>
          </a:p>
        </p:txBody>
      </p:sp>
      <p:sp>
        <p:nvSpPr>
          <p:cNvPr id="4" name="Footer Placeholder 3"/>
          <p:cNvSpPr>
            <a:spLocks noGrp="1"/>
          </p:cNvSpPr>
          <p:nvPr>
            <p:ph type="ftr" sz="quarter" idx="2"/>
          </p:nvPr>
        </p:nvSpPr>
        <p:spPr>
          <a:xfrm>
            <a:off x="0" y="8914407"/>
            <a:ext cx="3066733" cy="469265"/>
          </a:xfrm>
          <a:prstGeom prst="rect">
            <a:avLst/>
          </a:prstGeom>
        </p:spPr>
        <p:txBody>
          <a:bodyPr vert="horz" lIns="94062" tIns="47032" rIns="94062" bIns="47032"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914407"/>
            <a:ext cx="3066733" cy="469265"/>
          </a:xfrm>
          <a:prstGeom prst="rect">
            <a:avLst/>
          </a:prstGeom>
        </p:spPr>
        <p:txBody>
          <a:bodyPr vert="horz" lIns="94062" tIns="47032" rIns="94062" bIns="47032" rtlCol="0" anchor="b"/>
          <a:lstStyle>
            <a:lvl1pPr algn="r">
              <a:defRPr sz="1200"/>
            </a:lvl1pPr>
          </a:lstStyle>
          <a:p>
            <a:fld id="{6BC29B82-50A9-4247-8AA6-D815A66B01A0}" type="slidenum">
              <a:rPr lang="en-US" smtClean="0"/>
              <a:t>‹#›</a:t>
            </a:fld>
            <a:endParaRPr lang="en-US"/>
          </a:p>
        </p:txBody>
      </p:sp>
    </p:spTree>
    <p:extLst>
      <p:ext uri="{BB962C8B-B14F-4D97-AF65-F5344CB8AC3E}">
        <p14:creationId xmlns:p14="http://schemas.microsoft.com/office/powerpoint/2010/main" val="19707132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265"/>
          </a:xfrm>
          <a:prstGeom prst="rect">
            <a:avLst/>
          </a:prstGeom>
        </p:spPr>
        <p:txBody>
          <a:bodyPr vert="horz" lIns="94062" tIns="47032" rIns="94062" bIns="47032" rtlCol="0"/>
          <a:lstStyle>
            <a:lvl1pPr algn="l">
              <a:defRPr sz="1200"/>
            </a:lvl1pPr>
          </a:lstStyle>
          <a:p>
            <a:endParaRPr lang="en-US"/>
          </a:p>
        </p:txBody>
      </p:sp>
      <p:sp>
        <p:nvSpPr>
          <p:cNvPr id="3" name="Date Placeholder 2"/>
          <p:cNvSpPr>
            <a:spLocks noGrp="1"/>
          </p:cNvSpPr>
          <p:nvPr>
            <p:ph type="dt" idx="1"/>
          </p:nvPr>
        </p:nvSpPr>
        <p:spPr>
          <a:xfrm>
            <a:off x="4008705" y="0"/>
            <a:ext cx="3066733" cy="469265"/>
          </a:xfrm>
          <a:prstGeom prst="rect">
            <a:avLst/>
          </a:prstGeom>
        </p:spPr>
        <p:txBody>
          <a:bodyPr vert="horz" lIns="94062" tIns="47032" rIns="94062" bIns="47032" rtlCol="0"/>
          <a:lstStyle>
            <a:lvl1pPr algn="r">
              <a:defRPr sz="1200"/>
            </a:lvl1pPr>
          </a:lstStyle>
          <a:p>
            <a:fld id="{89FAA564-48C4-4D42-B183-FD5F594CE357}" type="datetimeFigureOut">
              <a:rPr lang="en-US" smtClean="0"/>
              <a:pPr/>
              <a:t>3/13/2023</a:t>
            </a:fld>
            <a:endParaRPr lang="en-US"/>
          </a:p>
        </p:txBody>
      </p:sp>
      <p:sp>
        <p:nvSpPr>
          <p:cNvPr id="4" name="Slide Image Placeholder 3"/>
          <p:cNvSpPr>
            <a:spLocks noGrp="1" noRot="1" noChangeAspect="1"/>
          </p:cNvSpPr>
          <p:nvPr>
            <p:ph type="sldImg" idx="2"/>
          </p:nvPr>
        </p:nvSpPr>
        <p:spPr>
          <a:xfrm>
            <a:off x="1192213" y="703263"/>
            <a:ext cx="4692650" cy="3519487"/>
          </a:xfrm>
          <a:prstGeom prst="rect">
            <a:avLst/>
          </a:prstGeom>
          <a:noFill/>
          <a:ln w="12700">
            <a:solidFill>
              <a:prstClr val="black"/>
            </a:solidFill>
          </a:ln>
        </p:spPr>
        <p:txBody>
          <a:bodyPr vert="horz" lIns="94062" tIns="47032" rIns="94062" bIns="47032" rtlCol="0" anchor="ctr"/>
          <a:lstStyle/>
          <a:p>
            <a:endParaRPr lang="en-US"/>
          </a:p>
        </p:txBody>
      </p:sp>
      <p:sp>
        <p:nvSpPr>
          <p:cNvPr id="5" name="Notes Placeholder 4"/>
          <p:cNvSpPr>
            <a:spLocks noGrp="1"/>
          </p:cNvSpPr>
          <p:nvPr>
            <p:ph type="body" sz="quarter" idx="3"/>
          </p:nvPr>
        </p:nvSpPr>
        <p:spPr>
          <a:xfrm>
            <a:off x="707708" y="4458018"/>
            <a:ext cx="5661660" cy="4223385"/>
          </a:xfrm>
          <a:prstGeom prst="rect">
            <a:avLst/>
          </a:prstGeom>
        </p:spPr>
        <p:txBody>
          <a:bodyPr vert="horz" lIns="94062" tIns="47032" rIns="94062" bIns="4703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4407"/>
            <a:ext cx="3066733" cy="469265"/>
          </a:xfrm>
          <a:prstGeom prst="rect">
            <a:avLst/>
          </a:prstGeom>
        </p:spPr>
        <p:txBody>
          <a:bodyPr vert="horz" lIns="94062" tIns="47032" rIns="94062" bIns="47032"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914407"/>
            <a:ext cx="3066733" cy="469265"/>
          </a:xfrm>
          <a:prstGeom prst="rect">
            <a:avLst/>
          </a:prstGeom>
        </p:spPr>
        <p:txBody>
          <a:bodyPr vert="horz" lIns="94062" tIns="47032" rIns="94062" bIns="47032" rtlCol="0" anchor="b"/>
          <a:lstStyle>
            <a:lvl1pPr algn="r">
              <a:defRPr sz="1200"/>
            </a:lvl1pPr>
          </a:lstStyle>
          <a:p>
            <a:fld id="{AA894CE5-EB98-42BB-9404-DF6C8E30FB15}" type="slidenum">
              <a:rPr lang="en-US" smtClean="0"/>
              <a:pPr/>
              <a:t>‹#›</a:t>
            </a:fld>
            <a:endParaRPr lang="en-US"/>
          </a:p>
        </p:txBody>
      </p:sp>
    </p:spTree>
    <p:extLst>
      <p:ext uri="{BB962C8B-B14F-4D97-AF65-F5344CB8AC3E}">
        <p14:creationId xmlns:p14="http://schemas.microsoft.com/office/powerpoint/2010/main" val="24757937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A894CE5-EB98-42BB-9404-DF6C8E30FB15}"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Morneau in his book – what is the “tone” of prayer – reverence, wonder and awe – to pray well requires</a:t>
            </a:r>
            <a:r>
              <a:rPr lang="en-US" baseline="0" dirty="0"/>
              <a:t> cultivating a stance of reverence toward life in general – and a vibrant life of prayer deepens our sense of reverence toward life</a:t>
            </a:r>
          </a:p>
          <a:p>
            <a:endParaRPr lang="en-US" baseline="0" dirty="0"/>
          </a:p>
          <a:p>
            <a:r>
              <a:rPr lang="en-US" baseline="0" dirty="0"/>
              <a:t>The couple at the Long Island wedding – detective who had suffered a stroke – aunt and uncle of bride – used to be the last off the dance floor – she just stood by his chair, held his hand and moved it up and down to the beat of the music – they were still dancing even though he could not walk very well any more – her reverence for her disabled husband</a:t>
            </a:r>
          </a:p>
          <a:p>
            <a:endParaRPr lang="en-US" baseline="0" dirty="0"/>
          </a:p>
          <a:p>
            <a:r>
              <a:rPr lang="en-US" baseline="0" dirty="0"/>
              <a:t>Reverence is the virtue that enables us to recognize and acknowledge the dignity of every person – sends up warning flares when we are tempted to evaluate people for how much we can get out of them – reverence extends to the way we look at life in general – </a:t>
            </a:r>
          </a:p>
          <a:p>
            <a:endParaRPr lang="en-US" baseline="0" dirty="0"/>
          </a:p>
          <a:p>
            <a:r>
              <a:rPr lang="en-US" baseline="0" dirty="0"/>
              <a:t>True prayer means transcending ourselves and our small world to attend to the presence of the awesome God – when we catch glimpses of the depths of this Creator God’s love for us, that leads us into even deeper reverence – colors our entire approach to life – </a:t>
            </a:r>
          </a:p>
          <a:p>
            <a:endParaRPr lang="en-US" baseline="0" dirty="0"/>
          </a:p>
          <a:p>
            <a:r>
              <a:rPr lang="en-US" baseline="0" dirty="0"/>
              <a:t>Reverence is a virtue and an attitude that is essential to a Christian life of prayer</a:t>
            </a:r>
            <a:endParaRPr lang="en-US" dirty="0"/>
          </a:p>
        </p:txBody>
      </p:sp>
      <p:sp>
        <p:nvSpPr>
          <p:cNvPr id="4" name="Slide Number Placeholder 3"/>
          <p:cNvSpPr>
            <a:spLocks noGrp="1"/>
          </p:cNvSpPr>
          <p:nvPr>
            <p:ph type="sldNum" sz="quarter" idx="10"/>
          </p:nvPr>
        </p:nvSpPr>
        <p:spPr/>
        <p:txBody>
          <a:bodyPr/>
          <a:lstStyle/>
          <a:p>
            <a:fld id="{AA894CE5-EB98-42BB-9404-DF6C8E30FB15}"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Knowing that we can come to the living God as we are is a </a:t>
            </a:r>
            <a:r>
              <a:rPr lang="en-US" i="1" dirty="0"/>
              <a:t>liberating awareness</a:t>
            </a:r>
            <a:r>
              <a:rPr lang="en-US" i="0" dirty="0"/>
              <a:t> but also </a:t>
            </a:r>
            <a:r>
              <a:rPr lang="en-US" i="1" dirty="0"/>
              <a:t>an ongoing challenge</a:t>
            </a:r>
            <a:r>
              <a:rPr lang="en-US" i="0" dirty="0"/>
              <a:t>– </a:t>
            </a:r>
          </a:p>
          <a:p>
            <a:endParaRPr lang="en-US" i="0" dirty="0"/>
          </a:p>
          <a:p>
            <a:r>
              <a:rPr lang="en-US" i="0" dirty="0"/>
              <a:t>Liberating – because rooted in our belief in the compassion of God – the one who knows us through and through and takes us where</a:t>
            </a:r>
            <a:r>
              <a:rPr lang="en-US" i="0" baseline="0" dirty="0"/>
              <a:t> we are – </a:t>
            </a:r>
          </a:p>
          <a:p>
            <a:endParaRPr lang="en-US" i="0" baseline="0" dirty="0"/>
          </a:p>
          <a:p>
            <a:r>
              <a:rPr lang="en-US" i="0" baseline="0" dirty="0"/>
              <a:t>Jesus always took people where they were – did not send them away until they got their lives straight</a:t>
            </a:r>
          </a:p>
          <a:p>
            <a:endParaRPr lang="en-US" i="0" baseline="0" dirty="0"/>
          </a:p>
          <a:p>
            <a:r>
              <a:rPr lang="en-US" i="0" baseline="0" dirty="0"/>
              <a:t>Sinful woman showed great love – she came to Jesus as she was – and Jesus accepted her and offered her forgiveness </a:t>
            </a:r>
          </a:p>
          <a:p>
            <a:endParaRPr lang="en-US" i="0" baseline="0" dirty="0"/>
          </a:p>
          <a:p>
            <a:r>
              <a:rPr lang="en-US" i="0" baseline="0" dirty="0"/>
              <a:t>Such honesty is not always easy - -- we may have a negative self-image and are afraid to share our real selves with anyone, even with God – may feel badly about some of the things we have done or not done in the past – may be so used to wearing masks that we find it difficult to get into touch with who we really are</a:t>
            </a:r>
          </a:p>
          <a:p>
            <a:endParaRPr lang="en-US" i="0" baseline="0" dirty="0"/>
          </a:p>
          <a:p>
            <a:r>
              <a:rPr lang="en-US" i="0" baseline="0" dirty="0"/>
              <a:t>But the importance of spontaneous conversation with God in </a:t>
            </a:r>
            <a:r>
              <a:rPr lang="en-US" i="0" baseline="0" dirty="0" err="1"/>
              <a:t>pur</a:t>
            </a:r>
            <a:r>
              <a:rPr lang="en-US" i="0" baseline="0" dirty="0"/>
              <a:t> prayer – need to share our joys and successes with God, as well as our sadness, failures, confusion – even our fear,, anger, resentment, jealousy</a:t>
            </a:r>
          </a:p>
          <a:p>
            <a:endParaRPr lang="en-US" i="0" baseline="0" dirty="0"/>
          </a:p>
          <a:p>
            <a:r>
              <a:rPr lang="en-US" i="0" baseline="0" dirty="0"/>
              <a:t>Example of the Hebrew Scriptures – God just so real to them</a:t>
            </a:r>
            <a:endParaRPr lang="en-US" dirty="0"/>
          </a:p>
        </p:txBody>
      </p:sp>
      <p:sp>
        <p:nvSpPr>
          <p:cNvPr id="4" name="Slide Number Placeholder 3"/>
          <p:cNvSpPr>
            <a:spLocks noGrp="1"/>
          </p:cNvSpPr>
          <p:nvPr>
            <p:ph type="sldNum" sz="quarter" idx="10"/>
          </p:nvPr>
        </p:nvSpPr>
        <p:spPr/>
        <p:txBody>
          <a:bodyPr/>
          <a:lstStyle/>
          <a:p>
            <a:fld id="{AA894CE5-EB98-42BB-9404-DF6C8E30FB15}"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a:t>Part of this coming before God as we are means asking for what we need in</a:t>
            </a:r>
            <a:r>
              <a:rPr lang="en-US" baseline="0" dirty="0"/>
              <a:t> the concrete circumstances of our lives – prayer more than simply asking – but should not go to the other extreme either – </a:t>
            </a:r>
            <a:r>
              <a:rPr lang="en-US" baseline="0" dirty="0" err="1"/>
              <a:t>Rahner</a:t>
            </a:r>
            <a:r>
              <a:rPr lang="en-US" baseline="0" dirty="0"/>
              <a:t> on this: both extremes are wrong  - the Scriptures teach us to turn to God in our real needs – </a:t>
            </a:r>
          </a:p>
          <a:p>
            <a:endParaRPr lang="en-US" baseline="0" dirty="0"/>
          </a:p>
          <a:p>
            <a:r>
              <a:rPr lang="en-US" baseline="0" dirty="0"/>
              <a:t>The example of Christ himself – the incarnation and Gethsemane – in </a:t>
            </a:r>
            <a:r>
              <a:rPr lang="en-US" baseline="0" dirty="0" err="1"/>
              <a:t>Geethsemane</a:t>
            </a:r>
            <a:r>
              <a:rPr lang="en-US" baseline="0" dirty="0"/>
              <a:t> Jesus exemplifies the two elements that are always meant to characterize the prayer of petition  -- presenting our real human, earthy needs to God </a:t>
            </a:r>
            <a:r>
              <a:rPr lang="en-US" baseline="0" dirty="0" err="1"/>
              <a:t>hoenstly</a:t>
            </a:r>
            <a:r>
              <a:rPr lang="en-US" baseline="0" dirty="0"/>
              <a:t>  -- but also entrusting ourselves and our lives into the loving hands of God – to God’s providence and care – realizing that God knows and sees things that we do not know and cannot see – and that God always desires what is best for us – </a:t>
            </a:r>
          </a:p>
          <a:p>
            <a:endParaRPr lang="en-US" baseline="0" dirty="0"/>
          </a:p>
          <a:p>
            <a:r>
              <a:rPr lang="en-US" baseline="0" dirty="0"/>
              <a:t>My conversation with MB about prayer for Tom when he was sick – I </a:t>
            </a:r>
            <a:r>
              <a:rPr lang="en-US" baseline="0" dirty="0" err="1"/>
              <a:t>reaized</a:t>
            </a:r>
            <a:r>
              <a:rPr lang="en-US" baseline="0" dirty="0"/>
              <a:t> we needed to bring our feelings of frustration directly to God – we needed to express our lament to God</a:t>
            </a:r>
          </a:p>
          <a:p>
            <a:r>
              <a:rPr lang="en-US" baseline="0" dirty="0"/>
              <a:t>But also, we needed to pray for healing for our brother, all the while entrusting him and ourselves to God’s care and providence – it was the natural and loving thing to do – we could be sure that God would answer our prayer for healing – even if it was not physical healing</a:t>
            </a:r>
          </a:p>
          <a:p>
            <a:endParaRPr lang="en-US" baseline="0" dirty="0"/>
          </a:p>
          <a:p>
            <a:r>
              <a:rPr lang="en-US" baseline="0" dirty="0"/>
              <a:t>The single most important principle of prayer: to come before God as we are  -- just as in our human relationships, our relationship with God is built and sustained on the foundation of honest communication – of making our lives an </a:t>
            </a:r>
            <a:r>
              <a:rPr lang="en-US" baseline="0" dirty="0" err="1"/>
              <a:t>ongiong</a:t>
            </a:r>
            <a:r>
              <a:rPr lang="en-US" baseline="0" dirty="0"/>
              <a:t> dialogue with the Lord</a:t>
            </a:r>
          </a:p>
          <a:p>
            <a:endParaRPr lang="en-US" dirty="0"/>
          </a:p>
        </p:txBody>
      </p:sp>
      <p:sp>
        <p:nvSpPr>
          <p:cNvPr id="4" name="Slide Number Placeholder 3"/>
          <p:cNvSpPr>
            <a:spLocks noGrp="1"/>
          </p:cNvSpPr>
          <p:nvPr>
            <p:ph type="sldNum" sz="quarter" idx="10"/>
          </p:nvPr>
        </p:nvSpPr>
        <p:spPr/>
        <p:txBody>
          <a:bodyPr/>
          <a:lstStyle/>
          <a:p>
            <a:fld id="{AA894CE5-EB98-42BB-9404-DF6C8E30FB15}"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No simple or</a:t>
            </a:r>
            <a:r>
              <a:rPr lang="en-US" baseline="0" dirty="0"/>
              <a:t> easy directions here – listening to God in prayer is subtle – but there are some principles or guidelines that can help us – </a:t>
            </a:r>
          </a:p>
          <a:p>
            <a:r>
              <a:rPr lang="en-US" baseline="0" dirty="0"/>
              <a:t>As we try to quiet down and listen, we often encounter a whole host of movements and voices at different levels of our being </a:t>
            </a:r>
            <a:r>
              <a:rPr lang="en-US" baseline="0" dirty="0" err="1"/>
              <a:t>oo</a:t>
            </a:r>
            <a:r>
              <a:rPr lang="en-US" baseline="0" dirty="0"/>
              <a:t> some more </a:t>
            </a:r>
            <a:r>
              <a:rPr lang="en-US" baseline="0" dirty="0" err="1"/>
              <a:t>superifical</a:t>
            </a:r>
            <a:r>
              <a:rPr lang="en-US" baseline="0" dirty="0"/>
              <a:t> and </a:t>
            </a:r>
            <a:r>
              <a:rPr lang="en-US" baseline="0" dirty="0" err="1"/>
              <a:t>otehrs</a:t>
            </a:r>
            <a:r>
              <a:rPr lang="en-US" baseline="0" dirty="0"/>
              <a:t> deeper – </a:t>
            </a:r>
            <a:r>
              <a:rPr lang="en-US" baseline="0" dirty="0" err="1"/>
              <a:t>Morfneau</a:t>
            </a:r>
            <a:endParaRPr lang="en-US" baseline="0" dirty="0"/>
          </a:p>
          <a:p>
            <a:endParaRPr lang="en-US" baseline="0" dirty="0"/>
          </a:p>
          <a:p>
            <a:r>
              <a:rPr lang="en-US" baseline="0" dirty="0"/>
              <a:t>Listening for God means moving down within to our deepest desires – the center of our being – it is at that point that God’s deepest desires and our deepest desires intersect – that is where we discern the voice of God</a:t>
            </a:r>
          </a:p>
          <a:p>
            <a:endParaRPr lang="en-US" baseline="0" dirty="0"/>
          </a:p>
          <a:p>
            <a:r>
              <a:rPr lang="en-US" baseline="0" dirty="0"/>
              <a:t>God’s many different ways of communicating with us </a:t>
            </a:r>
          </a:p>
          <a:p>
            <a:endParaRPr lang="en-US" baseline="0" dirty="0"/>
          </a:p>
          <a:p>
            <a:r>
              <a:rPr lang="en-US" baseline="0" dirty="0"/>
              <a:t>The quote from </a:t>
            </a:r>
            <a:r>
              <a:rPr lang="en-US" baseline="0" dirty="0" err="1"/>
              <a:t>Buechner</a:t>
            </a:r>
            <a:r>
              <a:rPr lang="en-US" baseline="0" dirty="0"/>
              <a:t> is very telling</a:t>
            </a:r>
          </a:p>
          <a:p>
            <a:endParaRPr lang="en-US" baseline="0" dirty="0"/>
          </a:p>
          <a:p>
            <a:r>
              <a:rPr lang="en-US" baseline="0" dirty="0"/>
              <a:t>There are two who are active in our prayer: ourselves and God -- </a:t>
            </a:r>
            <a:endParaRPr lang="en-US" dirty="0"/>
          </a:p>
        </p:txBody>
      </p:sp>
      <p:sp>
        <p:nvSpPr>
          <p:cNvPr id="4" name="Slide Number Placeholder 3"/>
          <p:cNvSpPr>
            <a:spLocks noGrp="1"/>
          </p:cNvSpPr>
          <p:nvPr>
            <p:ph type="sldNum" sz="quarter" idx="10"/>
          </p:nvPr>
        </p:nvSpPr>
        <p:spPr/>
        <p:txBody>
          <a:bodyPr/>
          <a:lstStyle/>
          <a:p>
            <a:fld id="{AA894CE5-EB98-42BB-9404-DF6C8E30FB15}"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 to catechists</a:t>
            </a:r>
            <a:r>
              <a:rPr lang="en-US" baseline="0" dirty="0"/>
              <a:t> – told story of young man who came up to him and told him he was very glad to meet the pope but was not a believer – did not have the gift of faith – Francis assured him of God’s love for him and invited him to let himself be gazed at by the Lord – and then he addressed these words to the group of catechists</a:t>
            </a:r>
          </a:p>
          <a:p>
            <a:endParaRPr lang="en-US" baseline="0" dirty="0"/>
          </a:p>
        </p:txBody>
      </p:sp>
      <p:sp>
        <p:nvSpPr>
          <p:cNvPr id="4" name="Slide Number Placeholder 3"/>
          <p:cNvSpPr>
            <a:spLocks noGrp="1"/>
          </p:cNvSpPr>
          <p:nvPr>
            <p:ph type="sldNum" sz="quarter" idx="10"/>
          </p:nvPr>
        </p:nvSpPr>
        <p:spPr/>
        <p:txBody>
          <a:bodyPr/>
          <a:lstStyle/>
          <a:p>
            <a:fld id="{AA894CE5-EB98-42BB-9404-DF6C8E30FB15}" type="slidenum">
              <a:rPr lang="en-US" smtClean="0"/>
              <a:pPr/>
              <a:t>14</a:t>
            </a:fld>
            <a:endParaRPr lang="en-US"/>
          </a:p>
        </p:txBody>
      </p:sp>
    </p:spTree>
    <p:extLst>
      <p:ext uri="{BB962C8B-B14F-4D97-AF65-F5344CB8AC3E}">
        <p14:creationId xmlns:p14="http://schemas.microsoft.com/office/powerpoint/2010/main" val="40644620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a:t>
            </a:r>
            <a:r>
              <a:rPr lang="en-US" baseline="0" dirty="0"/>
              <a:t> is a lot here in the pope’s words implicitly about discernment – listening to the events of one’s life and interpreting those events – listening to daily reality – being attentive to the way that the Lord knocks on the door</a:t>
            </a:r>
            <a:endParaRPr lang="en-US" dirty="0"/>
          </a:p>
        </p:txBody>
      </p:sp>
      <p:sp>
        <p:nvSpPr>
          <p:cNvPr id="4" name="Slide Number Placeholder 3"/>
          <p:cNvSpPr>
            <a:spLocks noGrp="1"/>
          </p:cNvSpPr>
          <p:nvPr>
            <p:ph type="sldNum" sz="quarter" idx="10"/>
          </p:nvPr>
        </p:nvSpPr>
        <p:spPr/>
        <p:txBody>
          <a:bodyPr/>
          <a:lstStyle/>
          <a:p>
            <a:fld id="{AA894CE5-EB98-42BB-9404-DF6C8E30FB15}" type="slidenum">
              <a:rPr lang="en-US" smtClean="0"/>
              <a:pPr/>
              <a:t>15</a:t>
            </a:fld>
            <a:endParaRPr lang="en-US"/>
          </a:p>
        </p:txBody>
      </p:sp>
    </p:spTree>
    <p:extLst>
      <p:ext uri="{BB962C8B-B14F-4D97-AF65-F5344CB8AC3E}">
        <p14:creationId xmlns:p14="http://schemas.microsoft.com/office/powerpoint/2010/main" val="38148781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Experts in prayer say that as they progress they experience prayer as a quieter, simpler presence</a:t>
            </a:r>
            <a:r>
              <a:rPr lang="en-US" baseline="0" dirty="0"/>
              <a:t> to the Lord – less of their own activity and more of God’s activity – no single pattern, but a general tendency</a:t>
            </a:r>
          </a:p>
          <a:p>
            <a:endParaRPr lang="en-US" baseline="0" dirty="0"/>
          </a:p>
          <a:p>
            <a:r>
              <a:rPr lang="en-US" baseline="0" dirty="0"/>
              <a:t>Periods when prayer seems very unsatisfying to us – we don’t seem to be getting anywhere and God may seem far away – desert times – the important thing is to </a:t>
            </a:r>
            <a:r>
              <a:rPr lang="en-US" i="1" baseline="0" dirty="0"/>
              <a:t>maintain the communication</a:t>
            </a:r>
            <a:r>
              <a:rPr lang="en-US" i="0" baseline="0" dirty="0"/>
              <a:t> – </a:t>
            </a:r>
          </a:p>
          <a:p>
            <a:endParaRPr lang="en-US" i="0" baseline="0" dirty="0"/>
          </a:p>
          <a:p>
            <a:r>
              <a:rPr lang="en-US" i="0" baseline="0" dirty="0"/>
              <a:t>No one, single way to pray– Teresa of Avila: God does not lead us all by the same road in our prayer – dependent upon upbringing in the faith, our own personality temperament; important experiences we have had</a:t>
            </a:r>
            <a:endParaRPr lang="en-US" dirty="0"/>
          </a:p>
        </p:txBody>
      </p:sp>
      <p:sp>
        <p:nvSpPr>
          <p:cNvPr id="4" name="Slide Number Placeholder 3"/>
          <p:cNvSpPr>
            <a:spLocks noGrp="1"/>
          </p:cNvSpPr>
          <p:nvPr>
            <p:ph type="sldNum" sz="quarter" idx="10"/>
          </p:nvPr>
        </p:nvSpPr>
        <p:spPr/>
        <p:txBody>
          <a:bodyPr/>
          <a:lstStyle/>
          <a:p>
            <a:fld id="{AA894CE5-EB98-42BB-9404-DF6C8E30FB15}"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Paul’s words to a young adult trying to discern God’s will in his life – tended to be anxious, somewhat scrupulous and uptight – Paul wrote those words – different language and time but important message -- </a:t>
            </a:r>
          </a:p>
        </p:txBody>
      </p:sp>
      <p:sp>
        <p:nvSpPr>
          <p:cNvPr id="4" name="Slide Number Placeholder 3"/>
          <p:cNvSpPr>
            <a:spLocks noGrp="1"/>
          </p:cNvSpPr>
          <p:nvPr>
            <p:ph type="sldNum" sz="quarter" idx="10"/>
          </p:nvPr>
        </p:nvSpPr>
        <p:spPr/>
        <p:txBody>
          <a:bodyPr/>
          <a:lstStyle/>
          <a:p>
            <a:fld id="{AA894CE5-EB98-42BB-9404-DF6C8E30FB15}"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A894CE5-EB98-42BB-9404-DF6C8E30FB15}" type="slidenum">
              <a:rPr lang="en-US" smtClean="0"/>
              <a:pPr/>
              <a:t>18</a:t>
            </a:fld>
            <a:endParaRPr lang="en-US"/>
          </a:p>
        </p:txBody>
      </p:sp>
    </p:spTree>
    <p:extLst>
      <p:ext uri="{BB962C8B-B14F-4D97-AF65-F5344CB8AC3E}">
        <p14:creationId xmlns:p14="http://schemas.microsoft.com/office/powerpoint/2010/main" val="28604637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A894CE5-EB98-42BB-9404-DF6C8E30FB15}" type="slidenum">
              <a:rPr lang="en-US" smtClean="0"/>
              <a:pPr/>
              <a:t>2</a:t>
            </a:fld>
            <a:endParaRPr lang="en-US"/>
          </a:p>
        </p:txBody>
      </p:sp>
    </p:spTree>
    <p:extLst>
      <p:ext uri="{BB962C8B-B14F-4D97-AF65-F5344CB8AC3E}">
        <p14:creationId xmlns:p14="http://schemas.microsoft.com/office/powerpoint/2010/main" val="31598532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A894CE5-EB98-42BB-9404-DF6C8E30FB15}" type="slidenum">
              <a:rPr lang="en-US" smtClean="0"/>
              <a:pPr/>
              <a:t>3</a:t>
            </a:fld>
            <a:endParaRPr lang="en-US"/>
          </a:p>
        </p:txBody>
      </p:sp>
    </p:spTree>
    <p:extLst>
      <p:ext uri="{BB962C8B-B14F-4D97-AF65-F5344CB8AC3E}">
        <p14:creationId xmlns:p14="http://schemas.microsoft.com/office/powerpoint/2010/main" val="2836756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Life with God, then, not like training for the </a:t>
            </a:r>
            <a:r>
              <a:rPr lang="en-US" dirty="0" err="1"/>
              <a:t>triatholon</a:t>
            </a:r>
            <a:r>
              <a:rPr lang="en-US" dirty="0"/>
              <a:t> – it all begins with grace, with gift –</a:t>
            </a:r>
          </a:p>
          <a:p>
            <a:endParaRPr lang="en-US" dirty="0"/>
          </a:p>
          <a:p>
            <a:r>
              <a:rPr lang="en-US" dirty="0"/>
              <a:t>At its heart,</a:t>
            </a:r>
            <a:r>
              <a:rPr lang="en-US" baseline="0" dirty="0"/>
              <a:t> our life with God is a response to grace – a response to God’s tenacious, faithful love for us – expressed beautifully in the First Letter of John </a:t>
            </a:r>
          </a:p>
          <a:p>
            <a:endParaRPr lang="en-US" baseline="0" dirty="0"/>
          </a:p>
          <a:p>
            <a:r>
              <a:rPr lang="en-US" baseline="0" dirty="0"/>
              <a:t>This grace has real effects in our lives – through it God is constantly offering us life and drawing us toward union with himself – God’s grace reaches in and touches our desires, our affections, and draws them in the right direction – even the desire to pray is already God’s gift, already a sign of God’s presence and activity in our lives</a:t>
            </a:r>
            <a:endParaRPr lang="en-US" dirty="0"/>
          </a:p>
        </p:txBody>
      </p:sp>
      <p:sp>
        <p:nvSpPr>
          <p:cNvPr id="4" name="Slide Number Placeholder 3"/>
          <p:cNvSpPr>
            <a:spLocks noGrp="1"/>
          </p:cNvSpPr>
          <p:nvPr>
            <p:ph type="sldNum" sz="quarter" idx="10"/>
          </p:nvPr>
        </p:nvSpPr>
        <p:spPr/>
        <p:txBody>
          <a:bodyPr/>
          <a:lstStyle/>
          <a:p>
            <a:fld id="{AA894CE5-EB98-42BB-9404-DF6C8E30FB15}"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One way to talk about the life of grace in language that is more familiar to us is the gift of friendship and the call to friendship –</a:t>
            </a:r>
          </a:p>
          <a:p>
            <a:endParaRPr lang="en-US" dirty="0"/>
          </a:p>
          <a:p>
            <a:r>
              <a:rPr lang="en-US" dirty="0"/>
              <a:t>We hear this especially in John’s gospel –  Jesus’ Farewell Discourse – Jesus uses the image of the vine to express the closeness</a:t>
            </a:r>
            <a:r>
              <a:rPr lang="en-US" baseline="0" dirty="0"/>
              <a:t> of communion – he is the source of life for those who remain in communion with him</a:t>
            </a:r>
          </a:p>
          <a:p>
            <a:endParaRPr lang="en-US" baseline="0" dirty="0"/>
          </a:p>
          <a:p>
            <a:r>
              <a:rPr lang="en-US" baseline="0" dirty="0"/>
              <a:t>The hour – “Do not let your hearts be troubled” – but it must have been a very troubling hour for them </a:t>
            </a:r>
            <a:endParaRPr lang="en-US" dirty="0"/>
          </a:p>
        </p:txBody>
      </p:sp>
      <p:sp>
        <p:nvSpPr>
          <p:cNvPr id="4" name="Slide Number Placeholder 3"/>
          <p:cNvSpPr>
            <a:spLocks noGrp="1"/>
          </p:cNvSpPr>
          <p:nvPr>
            <p:ph type="sldNum" sz="quarter" idx="10"/>
          </p:nvPr>
        </p:nvSpPr>
        <p:spPr/>
        <p:txBody>
          <a:bodyPr/>
          <a:lstStyle/>
          <a:p>
            <a:fld id="{AA894CE5-EB98-42BB-9404-DF6C8E30FB15}"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Teresa was a great woman – one of the first woman Doctors of the Church – suffered a great deal in every way – her experience of conversion at age 39 -- </a:t>
            </a:r>
            <a:r>
              <a:rPr lang="en-US" baseline="0" dirty="0"/>
              <a:t> resolved to live a life of closer communion with Christ – extraordinary experiences but kept her feet on the ground – very practical – </a:t>
            </a:r>
          </a:p>
          <a:p>
            <a:endParaRPr lang="en-US" baseline="0" dirty="0"/>
          </a:p>
          <a:p>
            <a:r>
              <a:rPr lang="en-US" baseline="0" dirty="0"/>
              <a:t>Most insightful description of prayer I have ever read – put it in the context of friendship</a:t>
            </a:r>
          </a:p>
          <a:p>
            <a:endParaRPr lang="en-US" baseline="0" dirty="0"/>
          </a:p>
          <a:p>
            <a:r>
              <a:rPr lang="en-US" baseline="0" dirty="0"/>
              <a:t>All through her </a:t>
            </a:r>
            <a:r>
              <a:rPr lang="en-US" baseline="0" dirty="0" err="1"/>
              <a:t>autobiog</a:t>
            </a:r>
            <a:r>
              <a:rPr lang="en-US" baseline="0" dirty="0"/>
              <a:t>. She refers to Jesus as true friend at our side – this abiding sense of friendship was central to Teresa’s prayer and her journey toward closer union with God</a:t>
            </a:r>
            <a:endParaRPr lang="en-US" dirty="0"/>
          </a:p>
        </p:txBody>
      </p:sp>
      <p:sp>
        <p:nvSpPr>
          <p:cNvPr id="4" name="Slide Number Placeholder 3"/>
          <p:cNvSpPr>
            <a:spLocks noGrp="1"/>
          </p:cNvSpPr>
          <p:nvPr>
            <p:ph type="sldNum" sz="quarter" idx="10"/>
          </p:nvPr>
        </p:nvSpPr>
        <p:spPr/>
        <p:txBody>
          <a:bodyPr/>
          <a:lstStyle/>
          <a:p>
            <a:fld id="{AA894CE5-EB98-42BB-9404-DF6C8E30FB15}"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Traditional characteristics of friendship – central is mutuality – give and take – reciprocity – think about your own important friendships</a:t>
            </a:r>
            <a:r>
              <a:rPr lang="en-US" baseline="0" dirty="0"/>
              <a:t> --- </a:t>
            </a:r>
          </a:p>
          <a:p>
            <a:endParaRPr lang="en-US" baseline="0" dirty="0"/>
          </a:p>
          <a:p>
            <a:r>
              <a:rPr lang="en-US" baseline="0" dirty="0"/>
              <a:t>True also in our relationship with Christ – all begins with grace – this grace invites response on our part – there is a giving and receiving of love in our relationship with Christ</a:t>
            </a:r>
          </a:p>
          <a:p>
            <a:endParaRPr lang="en-US" baseline="0" dirty="0"/>
          </a:p>
          <a:p>
            <a:r>
              <a:rPr lang="en-US" baseline="0" dirty="0"/>
              <a:t>Our life with God not just a series of spiritual exercises – but an enterprise, an adventure, of giving oneself over the </a:t>
            </a:r>
            <a:r>
              <a:rPr lang="en-US" baseline="0" dirty="0" err="1"/>
              <a:t>the</a:t>
            </a:r>
            <a:r>
              <a:rPr lang="en-US" baseline="0" dirty="0"/>
              <a:t> Lord and becoming more receptive to God’s gift of Self to us</a:t>
            </a:r>
          </a:p>
          <a:p>
            <a:endParaRPr lang="en-US" baseline="0" dirty="0"/>
          </a:p>
          <a:p>
            <a:r>
              <a:rPr lang="en-US" baseline="0" dirty="0"/>
              <a:t>This can be difficult because we are afraid – have to make ourselves vulnerable – feel unworthy – find it hard </a:t>
            </a:r>
            <a:r>
              <a:rPr lang="en-US" baseline="0" dirty="0" err="1"/>
              <a:t>tob</a:t>
            </a:r>
            <a:r>
              <a:rPr lang="en-US" baseline="0" dirty="0"/>
              <a:t> </a:t>
            </a:r>
            <a:r>
              <a:rPr lang="en-US" baseline="0" dirty="0" err="1"/>
              <a:t>elieve</a:t>
            </a:r>
            <a:r>
              <a:rPr lang="en-US" baseline="0" dirty="0"/>
              <a:t> that Christ can really love us – perhaps afraid of what Christ will ask of us</a:t>
            </a:r>
          </a:p>
          <a:p>
            <a:endParaRPr lang="en-US" baseline="0" dirty="0"/>
          </a:p>
          <a:p>
            <a:r>
              <a:rPr lang="en-US" baseline="0" dirty="0"/>
              <a:t>But if our life with God is to grow, we need this true reciprocity</a:t>
            </a:r>
            <a:endParaRPr lang="en-US" dirty="0"/>
          </a:p>
        </p:txBody>
      </p:sp>
      <p:sp>
        <p:nvSpPr>
          <p:cNvPr id="4" name="Slide Number Placeholder 3"/>
          <p:cNvSpPr>
            <a:spLocks noGrp="1"/>
          </p:cNvSpPr>
          <p:nvPr>
            <p:ph type="sldNum" sz="quarter" idx="10"/>
          </p:nvPr>
        </p:nvSpPr>
        <p:spPr/>
        <p:txBody>
          <a:bodyPr/>
          <a:lstStyle/>
          <a:p>
            <a:fld id="{AA894CE5-EB98-42BB-9404-DF6C8E30FB15}"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We have heard Teresa’s description – now we ask what are we actually doing when we pray – </a:t>
            </a:r>
            <a:r>
              <a:rPr lang="en-US" dirty="0" err="1"/>
              <a:t>Rahner’s</a:t>
            </a:r>
            <a:r>
              <a:rPr lang="en-US" dirty="0"/>
              <a:t> little book on prayer – and Morneau</a:t>
            </a:r>
          </a:p>
        </p:txBody>
      </p:sp>
      <p:sp>
        <p:nvSpPr>
          <p:cNvPr id="4" name="Slide Number Placeholder 3"/>
          <p:cNvSpPr>
            <a:spLocks noGrp="1"/>
          </p:cNvSpPr>
          <p:nvPr>
            <p:ph type="sldNum" sz="quarter" idx="10"/>
          </p:nvPr>
        </p:nvSpPr>
        <p:spPr/>
        <p:txBody>
          <a:bodyPr/>
          <a:lstStyle/>
          <a:p>
            <a:fld id="{AA894CE5-EB98-42BB-9404-DF6C8E30FB15}"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All this sounds</a:t>
            </a:r>
            <a:r>
              <a:rPr lang="en-US" baseline="0" dirty="0"/>
              <a:t> nice – but not so easy, is it – takes a certain amount of discipline and practice – being present to someone in an attentive way is not always easy</a:t>
            </a:r>
          </a:p>
          <a:p>
            <a:endParaRPr lang="en-US" baseline="0" dirty="0"/>
          </a:p>
          <a:p>
            <a:r>
              <a:rPr lang="en-US" baseline="0" dirty="0"/>
              <a:t>I find it very difficult – busy mind – multi-tasking – restaurant and TV screen</a:t>
            </a:r>
          </a:p>
          <a:p>
            <a:endParaRPr lang="en-US" baseline="0" dirty="0"/>
          </a:p>
          <a:p>
            <a:r>
              <a:rPr lang="en-US" baseline="0" dirty="0"/>
              <a:t>In prayer we are asked to attend to the God who is already present to us – closer to us than we are to </a:t>
            </a:r>
            <a:r>
              <a:rPr lang="en-US" baseline="0" dirty="0" err="1"/>
              <a:t>ourselve</a:t>
            </a:r>
            <a:r>
              <a:rPr lang="en-US" baseline="0" dirty="0"/>
              <a:t> s– not flying off in spiritual space shuttle – consciously attending to the God who holds us in being, who is transcendent yet always near – whose deepest desire is to give of Self as one to be known and loved</a:t>
            </a:r>
          </a:p>
          <a:p>
            <a:endParaRPr lang="en-US" baseline="0" dirty="0"/>
          </a:p>
          <a:p>
            <a:r>
              <a:rPr lang="en-US" baseline="0" dirty="0"/>
              <a:t>These practices can help us in the challenge of attending</a:t>
            </a:r>
          </a:p>
          <a:p>
            <a:endParaRPr lang="en-US" baseline="0" dirty="0"/>
          </a:p>
          <a:p>
            <a:r>
              <a:rPr lang="en-US" baseline="0" dirty="0" err="1"/>
              <a:t>Rahner</a:t>
            </a:r>
            <a:r>
              <a:rPr lang="en-US" baseline="0" dirty="0"/>
              <a:t> drew on an image that would have been familiar to his Munich audience in 1946 – experience of days and nights of bombing – asking God to clear away the rubble that covers our hearts: worries/anxieties; disappointments and sufferings; resentments; masks we wear – need to ask God </a:t>
            </a:r>
            <a:r>
              <a:rPr lang="en-US" baseline="0" dirty="0" err="1"/>
              <a:t>tos</a:t>
            </a:r>
            <a:r>
              <a:rPr lang="en-US" baseline="0" dirty="0"/>
              <a:t> et our hearts free</a:t>
            </a:r>
            <a:endParaRPr lang="en-US" dirty="0"/>
          </a:p>
        </p:txBody>
      </p:sp>
      <p:sp>
        <p:nvSpPr>
          <p:cNvPr id="4" name="Slide Number Placeholder 3"/>
          <p:cNvSpPr>
            <a:spLocks noGrp="1"/>
          </p:cNvSpPr>
          <p:nvPr>
            <p:ph type="sldNum" sz="quarter" idx="10"/>
          </p:nvPr>
        </p:nvSpPr>
        <p:spPr/>
        <p:txBody>
          <a:bodyPr/>
          <a:lstStyle/>
          <a:p>
            <a:fld id="{AA894CE5-EB98-42BB-9404-DF6C8E30FB15}"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F324055C-CCA5-44AA-AD43-1988CD2E4780}" type="datetimeFigureOut">
              <a:rPr lang="en-US" smtClean="0"/>
              <a:pPr/>
              <a:t>3/13/2023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C118066-5B8C-45DA-A3E2-8C7A8B3A4E2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324055C-CCA5-44AA-AD43-1988CD2E4780}" type="datetimeFigureOut">
              <a:rPr lang="en-US" smtClean="0"/>
              <a:pPr/>
              <a:t>3/13/2023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118066-5B8C-45DA-A3E2-8C7A8B3A4E2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324055C-CCA5-44AA-AD43-1988CD2E4780}" type="datetimeFigureOut">
              <a:rPr lang="en-US" smtClean="0"/>
              <a:pPr/>
              <a:t>3/13/2023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118066-5B8C-45DA-A3E2-8C7A8B3A4E2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324055C-CCA5-44AA-AD43-1988CD2E4780}" type="datetimeFigureOut">
              <a:rPr lang="en-US" smtClean="0"/>
              <a:pPr/>
              <a:t>3/13/2023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118066-5B8C-45DA-A3E2-8C7A8B3A4E2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F324055C-CCA5-44AA-AD43-1988CD2E4780}" type="datetimeFigureOut">
              <a:rPr lang="en-US" smtClean="0"/>
              <a:pPr/>
              <a:t>3/13/2023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118066-5B8C-45DA-A3E2-8C7A8B3A4E2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324055C-CCA5-44AA-AD43-1988CD2E4780}" type="datetimeFigureOut">
              <a:rPr lang="en-US" smtClean="0"/>
              <a:pPr/>
              <a:t>3/13/2023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118066-5B8C-45DA-A3E2-8C7A8B3A4E2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F324055C-CCA5-44AA-AD43-1988CD2E4780}" type="datetimeFigureOut">
              <a:rPr lang="en-US" smtClean="0"/>
              <a:pPr/>
              <a:t>3/13/2023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118066-5B8C-45DA-A3E2-8C7A8B3A4E2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F324055C-CCA5-44AA-AD43-1988CD2E4780}" type="datetimeFigureOut">
              <a:rPr lang="en-US" smtClean="0"/>
              <a:pPr/>
              <a:t>3/13/2023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118066-5B8C-45DA-A3E2-8C7A8B3A4E2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24055C-CCA5-44AA-AD43-1988CD2E4780}" type="datetimeFigureOut">
              <a:rPr lang="en-US" smtClean="0"/>
              <a:pPr/>
              <a:t>3/13/2023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118066-5B8C-45DA-A3E2-8C7A8B3A4E2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324055C-CCA5-44AA-AD43-1988CD2E4780}" type="datetimeFigureOut">
              <a:rPr lang="en-US" smtClean="0"/>
              <a:pPr/>
              <a:t>3/13/2023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118066-5B8C-45DA-A3E2-8C7A8B3A4E2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F324055C-CCA5-44AA-AD43-1988CD2E4780}" type="datetimeFigureOut">
              <a:rPr lang="en-US" smtClean="0"/>
              <a:pPr/>
              <a:t>3/13/2023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C118066-5B8C-45DA-A3E2-8C7A8B3A4E28}"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324055C-CCA5-44AA-AD43-1988CD2E4780}" type="datetimeFigureOut">
              <a:rPr lang="en-US" smtClean="0"/>
              <a:pPr/>
              <a:t>3/13/2023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C118066-5B8C-45DA-A3E2-8C7A8B3A4E28}"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Times New Roman" pitchFamily="18" charset="0"/>
                <a:cs typeface="Times New Roman" pitchFamily="18" charset="0"/>
              </a:rPr>
              <a:t>The Dynamics of Prayer</a:t>
            </a:r>
          </a:p>
        </p:txBody>
      </p:sp>
      <p:sp>
        <p:nvSpPr>
          <p:cNvPr id="3" name="Subtitle 2"/>
          <p:cNvSpPr>
            <a:spLocks noGrp="1"/>
          </p:cNvSpPr>
          <p:nvPr>
            <p:ph type="subTitle" idx="1"/>
          </p:nvPr>
        </p:nvSpPr>
        <p:spPr/>
        <p:txBody>
          <a:bodyPr/>
          <a:lstStyle/>
          <a:p>
            <a:r>
              <a:rPr lang="en-US" dirty="0"/>
              <a:t>Fr. Robin Ryan, CP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 Reverence: The ‘Tone’ of Prayer</a:t>
            </a:r>
          </a:p>
        </p:txBody>
      </p:sp>
      <p:sp>
        <p:nvSpPr>
          <p:cNvPr id="3" name="Content Placeholder 2"/>
          <p:cNvSpPr>
            <a:spLocks noGrp="1"/>
          </p:cNvSpPr>
          <p:nvPr>
            <p:ph idx="1"/>
          </p:nvPr>
        </p:nvSpPr>
        <p:spPr/>
        <p:txBody>
          <a:bodyPr>
            <a:normAutofit lnSpcReduction="10000"/>
          </a:bodyPr>
          <a:lstStyle/>
          <a:p>
            <a:r>
              <a:rPr lang="en-US" sz="2400" dirty="0"/>
              <a:t>“Reverence is a power, a grace, a responsibility. Without reverence ministry becomes manipulative, Eucharist superficial, and prayer hollow. If the Western world is marked by a growing decline of reverence, the Christian task is clear.” (R. </a:t>
            </a:r>
            <a:r>
              <a:rPr lang="en-US" sz="2400" dirty="0" err="1"/>
              <a:t>Morneau</a:t>
            </a:r>
            <a:r>
              <a:rPr lang="en-US" sz="2400" dirty="0"/>
              <a:t>, </a:t>
            </a:r>
            <a:r>
              <a:rPr lang="en-US" sz="2400" i="1" dirty="0"/>
              <a:t>Spiritual Direction</a:t>
            </a:r>
            <a:r>
              <a:rPr lang="en-US" sz="2400" dirty="0"/>
              <a:t>, 101</a:t>
            </a:r>
            <a:r>
              <a:rPr lang="en-US" sz="2800" dirty="0"/>
              <a:t>)</a:t>
            </a:r>
          </a:p>
          <a:p>
            <a:r>
              <a:rPr lang="en-US" sz="2400" dirty="0"/>
              <a:t>Reverence is a stance before: other people; the gift of time; important moments; possessions; God</a:t>
            </a:r>
          </a:p>
          <a:p>
            <a:r>
              <a:rPr lang="en-US" sz="2400" i="1" dirty="0"/>
              <a:t>A mother and daughter at Assisi</a:t>
            </a:r>
          </a:p>
          <a:p>
            <a:r>
              <a:rPr lang="en-US" sz="2400" dirty="0"/>
              <a:t>Reverence gives birth to hope</a:t>
            </a:r>
          </a:p>
          <a:p>
            <a:r>
              <a:rPr lang="en-US" sz="2400" dirty="0"/>
              <a:t>We need to cultivate an awareness of the awesome, ever-greater God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Call To Honesty</a:t>
            </a:r>
          </a:p>
        </p:txBody>
      </p:sp>
      <p:sp>
        <p:nvSpPr>
          <p:cNvPr id="3" name="Content Placeholder 2"/>
          <p:cNvSpPr>
            <a:spLocks noGrp="1"/>
          </p:cNvSpPr>
          <p:nvPr>
            <p:ph idx="1"/>
          </p:nvPr>
        </p:nvSpPr>
        <p:spPr/>
        <p:txBody>
          <a:bodyPr>
            <a:normAutofit fontScale="92500" lnSpcReduction="10000"/>
          </a:bodyPr>
          <a:lstStyle/>
          <a:p>
            <a:r>
              <a:rPr lang="en-US" sz="2400" dirty="0"/>
              <a:t>“</a:t>
            </a:r>
            <a:r>
              <a:rPr lang="en-US" sz="2400" i="1" dirty="0"/>
              <a:t>I must bring this me to the living and true God.” </a:t>
            </a:r>
            <a:r>
              <a:rPr lang="en-US" sz="2400" dirty="0"/>
              <a:t>(Bp. Morneau, 16)</a:t>
            </a:r>
          </a:p>
          <a:p>
            <a:r>
              <a:rPr lang="en-US" sz="2400" dirty="0"/>
              <a:t>Luke 7: Jesus’ acceptance of the sinful woman</a:t>
            </a:r>
          </a:p>
          <a:p>
            <a:r>
              <a:rPr lang="en-US" sz="2400" dirty="0"/>
              <a:t>We need to include spontaneous conversation in our prayer</a:t>
            </a:r>
          </a:p>
          <a:p>
            <a:r>
              <a:rPr lang="en-US" sz="2400" dirty="0"/>
              <a:t>The witness of the Hebrew Scriptures about honesty in prayer:</a:t>
            </a:r>
          </a:p>
          <a:p>
            <a:pPr lvl="1"/>
            <a:r>
              <a:rPr lang="en-US" sz="1600" i="1" dirty="0"/>
              <a:t>“My God, my God, why have you abandoned me? Why so far from my call for help, from my cries for anguish.”</a:t>
            </a:r>
            <a:r>
              <a:rPr lang="en-US" sz="1600" dirty="0"/>
              <a:t> (Psalm 22)</a:t>
            </a:r>
          </a:p>
          <a:p>
            <a:pPr lvl="1"/>
            <a:r>
              <a:rPr lang="en-US" sz="1600" i="1" dirty="0"/>
              <a:t>“Oppose, Lord, those who oppose me;  war upon those who make war upon me. Take up the shield and buckler, rise up in my defense.”</a:t>
            </a:r>
            <a:r>
              <a:rPr lang="en-US" sz="1600" dirty="0"/>
              <a:t> (Psalm 35)</a:t>
            </a:r>
          </a:p>
          <a:p>
            <a:pPr lvl="1"/>
            <a:r>
              <a:rPr lang="en-US" sz="1600" i="1" dirty="0"/>
              <a:t>“Save me, God, for the waters have reached my neck. I have sunk into the mire of the deep, where there is no foothold. I have gone down to the watery depths; the flood overwhelms me.”</a:t>
            </a:r>
            <a:r>
              <a:rPr lang="en-US" sz="1600" dirty="0"/>
              <a:t> (Psalm 69)</a:t>
            </a:r>
          </a:p>
          <a:p>
            <a:pPr lvl="1"/>
            <a:r>
              <a:rPr lang="en-US" sz="1600" i="1" dirty="0"/>
              <a:t>“Lord, my God, I call out by day; at night I cry aloud in your presence. Let my prayer come before you; incline your ear to my cry. For my soul is filled with troubles; my life draws near to </a:t>
            </a:r>
            <a:r>
              <a:rPr lang="en-US" sz="1600" i="1" dirty="0" err="1"/>
              <a:t>Sheol</a:t>
            </a:r>
            <a:r>
              <a:rPr lang="en-US" sz="1600" i="1" dirty="0"/>
              <a:t>.” (</a:t>
            </a:r>
            <a:r>
              <a:rPr lang="en-US" sz="1600" dirty="0"/>
              <a:t>Psalm 88)</a:t>
            </a:r>
            <a:endParaRPr lang="en-US" sz="1600" i="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Asking For What We Need</a:t>
            </a:r>
          </a:p>
        </p:txBody>
      </p:sp>
      <p:sp>
        <p:nvSpPr>
          <p:cNvPr id="3" name="Content Placeholder 2"/>
          <p:cNvSpPr>
            <a:spLocks noGrp="1"/>
          </p:cNvSpPr>
          <p:nvPr>
            <p:ph idx="1"/>
          </p:nvPr>
        </p:nvSpPr>
        <p:spPr/>
        <p:txBody>
          <a:bodyPr>
            <a:normAutofit fontScale="92500" lnSpcReduction="20000"/>
          </a:bodyPr>
          <a:lstStyle/>
          <a:p>
            <a:r>
              <a:rPr lang="en-US" sz="2400" dirty="0"/>
              <a:t>“We feel a deep need to turn to God and lift pleading hands of prayer to him.” (</a:t>
            </a:r>
            <a:r>
              <a:rPr lang="en-US" sz="2400" dirty="0" err="1"/>
              <a:t>Rahner</a:t>
            </a:r>
            <a:r>
              <a:rPr lang="en-US" sz="2400" dirty="0"/>
              <a:t>, 70)</a:t>
            </a:r>
          </a:p>
          <a:p>
            <a:r>
              <a:rPr lang="en-US" sz="2400" dirty="0"/>
              <a:t>The prayer of Jesus in Gethsemane: Jesus “has taught us to pray in words of direct supplication, of holy confidence, of complete submission … He does not ask for something sublime or heavenly, but for that mortal life to which we all cling so tenaciously.” (75)</a:t>
            </a:r>
          </a:p>
          <a:p>
            <a:r>
              <a:rPr lang="en-US" sz="2400" dirty="0"/>
              <a:t>Two dimensions of prayer in our needs: (1) Presenting our human needs to God in humble prayer; “A truly Christian prayer of petition is a prayer which is essentially human.” (76)</a:t>
            </a:r>
          </a:p>
          <a:p>
            <a:pPr>
              <a:buNone/>
            </a:pPr>
            <a:r>
              <a:rPr lang="en-US" sz="2400" dirty="0"/>
              <a:t> (2) Asking with an attitude of trust in God’s providence – “To lead a truly Christian life is to place one’s whole being into the hands of God as confidently as a child takes the guiding hand of its father.” (78-9)</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Listening in Prayer</a:t>
            </a:r>
          </a:p>
        </p:txBody>
      </p:sp>
      <p:sp>
        <p:nvSpPr>
          <p:cNvPr id="3" name="Content Placeholder 2"/>
          <p:cNvSpPr>
            <a:spLocks noGrp="1"/>
          </p:cNvSpPr>
          <p:nvPr>
            <p:ph idx="1"/>
          </p:nvPr>
        </p:nvSpPr>
        <p:spPr/>
        <p:txBody>
          <a:bodyPr>
            <a:normAutofit/>
          </a:bodyPr>
          <a:lstStyle/>
          <a:p>
            <a:r>
              <a:rPr lang="en-US" sz="2400" dirty="0"/>
              <a:t>“Discernment must deal with many voices seeking to capture our minds, hearts and energies.” (Bp. Morneau, 32)</a:t>
            </a:r>
          </a:p>
          <a:p>
            <a:r>
              <a:rPr lang="en-US" sz="2400" dirty="0"/>
              <a:t>God speaks to us through: the words of Scripture; the symbols and words of the liturgy; a sense of deep interior peace; a sense of direction in a time of confusion or decision; the words and actions of other people, etc.</a:t>
            </a:r>
          </a:p>
          <a:p>
            <a:r>
              <a:rPr lang="en-US" sz="2400" dirty="0"/>
              <a:t>Sometimes the time of quiet listening in prayer consists simply of a mutual </a:t>
            </a:r>
            <a:r>
              <a:rPr lang="en-US" sz="2400" i="1" dirty="0"/>
              <a:t>presence to</a:t>
            </a:r>
            <a:endParaRPr lang="en-US" sz="2400" dirty="0"/>
          </a:p>
          <a:p>
            <a:r>
              <a:rPr lang="en-US" sz="2400" dirty="0"/>
              <a:t>“The place God calls you is the place where your deep gladness and the world’s deep hunger meet.” (Frederick </a:t>
            </a:r>
            <a:r>
              <a:rPr lang="en-US" sz="2400" dirty="0" err="1"/>
              <a:t>Buechner</a:t>
            </a:r>
            <a:r>
              <a:rPr lang="en-US" sz="2400" dirty="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Listening in Prayer</a:t>
            </a:r>
          </a:p>
        </p:txBody>
      </p:sp>
      <p:sp>
        <p:nvSpPr>
          <p:cNvPr id="3" name="Content Placeholder 2"/>
          <p:cNvSpPr>
            <a:spLocks noGrp="1"/>
          </p:cNvSpPr>
          <p:nvPr>
            <p:ph idx="1"/>
          </p:nvPr>
        </p:nvSpPr>
        <p:spPr/>
        <p:txBody>
          <a:bodyPr>
            <a:normAutofit lnSpcReduction="10000"/>
          </a:bodyPr>
          <a:lstStyle/>
          <a:p>
            <a:pPr marL="0" indent="0">
              <a:buNone/>
            </a:pPr>
            <a:endParaRPr lang="en-US" sz="4000" dirty="0"/>
          </a:p>
          <a:p>
            <a:r>
              <a:rPr lang="en-US" sz="4000" dirty="0"/>
              <a:t>“And this is something I would say to you: let yourselves be gazed at by the Lord.”</a:t>
            </a:r>
          </a:p>
          <a:p>
            <a:pPr marL="0" indent="0">
              <a:buNone/>
            </a:pPr>
            <a:endParaRPr lang="en-US" sz="4000" dirty="0"/>
          </a:p>
          <a:p>
            <a:pPr marL="0" indent="0" algn="ctr">
              <a:buNone/>
            </a:pPr>
            <a:endParaRPr lang="en-US" sz="3200" dirty="0"/>
          </a:p>
          <a:p>
            <a:pPr marL="0" indent="0" algn="ctr">
              <a:buNone/>
            </a:pPr>
            <a:r>
              <a:rPr lang="en-US" sz="3200" dirty="0"/>
              <a:t>(Pope Francis, </a:t>
            </a:r>
            <a:r>
              <a:rPr lang="en-US" sz="3200" i="1" dirty="0"/>
              <a:t>The Church of Mercy, </a:t>
            </a:r>
            <a:r>
              <a:rPr lang="en-US" sz="3200" dirty="0"/>
              <a:t>16)</a:t>
            </a:r>
          </a:p>
        </p:txBody>
      </p:sp>
    </p:spTree>
    <p:extLst>
      <p:ext uri="{BB962C8B-B14F-4D97-AF65-F5344CB8AC3E}">
        <p14:creationId xmlns:p14="http://schemas.microsoft.com/office/powerpoint/2010/main" val="20686876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Pope Francis on Listening</a:t>
            </a:r>
          </a:p>
        </p:txBody>
      </p:sp>
      <p:sp>
        <p:nvSpPr>
          <p:cNvPr id="3" name="Content Placeholder 2"/>
          <p:cNvSpPr>
            <a:spLocks noGrp="1"/>
          </p:cNvSpPr>
          <p:nvPr>
            <p:ph idx="1"/>
          </p:nvPr>
        </p:nvSpPr>
        <p:spPr/>
        <p:txBody>
          <a:bodyPr>
            <a:normAutofit fontScale="85000" lnSpcReduction="10000"/>
          </a:bodyPr>
          <a:lstStyle/>
          <a:p>
            <a:r>
              <a:rPr lang="en-US" dirty="0"/>
              <a:t>“Mary knew how to listen to God. Be careful: it was not merely </a:t>
            </a:r>
            <a:r>
              <a:rPr lang="en-US" i="1" dirty="0"/>
              <a:t>hearing</a:t>
            </a:r>
            <a:r>
              <a:rPr lang="en-US" dirty="0"/>
              <a:t>, a superficial word, but it was </a:t>
            </a:r>
            <a:r>
              <a:rPr lang="en-US" i="1" dirty="0"/>
              <a:t>listening</a:t>
            </a:r>
            <a:r>
              <a:rPr lang="en-US" dirty="0"/>
              <a:t>, which consists of attention, acceptance and availability to God. . . Mary is attentive to God. She listens to God.”</a:t>
            </a:r>
          </a:p>
          <a:p>
            <a:r>
              <a:rPr lang="en-US" dirty="0"/>
              <a:t>“However, Mary also listens to the events – that is, she interprets the events of her life; she is attentive to reality itself and does not stop on the surface but goes to the depths to grasp its meaning.”</a:t>
            </a:r>
          </a:p>
          <a:p>
            <a:r>
              <a:rPr lang="en-US" dirty="0"/>
              <a:t>“This is also true in our life: listening to God who speaks to us, and listening also to daily reality, paying attention to events, because the Lord is at the door of our life and knocks in many ways; he puts signs on our path, and he gives us the ability to see them.” </a:t>
            </a:r>
          </a:p>
          <a:p>
            <a:pPr marL="0" indent="0" algn="ctr">
              <a:buNone/>
            </a:pPr>
            <a:r>
              <a:rPr lang="en-US" dirty="0"/>
              <a:t>(</a:t>
            </a:r>
            <a:r>
              <a:rPr lang="en-US" i="1" dirty="0"/>
              <a:t>The Church of Mercy,</a:t>
            </a:r>
            <a:r>
              <a:rPr lang="en-US" dirty="0"/>
              <a:t> 133)</a:t>
            </a:r>
          </a:p>
        </p:txBody>
      </p:sp>
    </p:spTree>
    <p:extLst>
      <p:ext uri="{BB962C8B-B14F-4D97-AF65-F5344CB8AC3E}">
        <p14:creationId xmlns:p14="http://schemas.microsoft.com/office/powerpoint/2010/main" val="3641749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Rhythms of Prayer</a:t>
            </a:r>
          </a:p>
        </p:txBody>
      </p:sp>
      <p:sp>
        <p:nvSpPr>
          <p:cNvPr id="3" name="Content Placeholder 2"/>
          <p:cNvSpPr>
            <a:spLocks noGrp="1"/>
          </p:cNvSpPr>
          <p:nvPr>
            <p:ph idx="1"/>
          </p:nvPr>
        </p:nvSpPr>
        <p:spPr/>
        <p:txBody>
          <a:bodyPr/>
          <a:lstStyle/>
          <a:p>
            <a:endParaRPr lang="en-US" dirty="0"/>
          </a:p>
          <a:p>
            <a:r>
              <a:rPr lang="en-US" dirty="0"/>
              <a:t>A general movement toward greater simplicity in prayer</a:t>
            </a:r>
          </a:p>
          <a:p>
            <a:pPr>
              <a:buNone/>
            </a:pPr>
            <a:endParaRPr lang="en-US" dirty="0"/>
          </a:p>
          <a:p>
            <a:r>
              <a:rPr lang="en-US" dirty="0"/>
              <a:t>Desert periods for everyone – The “purgative way”</a:t>
            </a:r>
          </a:p>
          <a:p>
            <a:endParaRPr lang="en-US" dirty="0"/>
          </a:p>
          <a:p>
            <a:r>
              <a:rPr lang="en-US" dirty="0"/>
              <a:t>Many  ways to pray – We have different spiritual “blood types” (R. Morneau)</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Words from St. Paul of the Cross</a:t>
            </a:r>
          </a:p>
        </p:txBody>
      </p:sp>
      <p:sp>
        <p:nvSpPr>
          <p:cNvPr id="3" name="Content Placeholder 2"/>
          <p:cNvSpPr>
            <a:spLocks noGrp="1"/>
          </p:cNvSpPr>
          <p:nvPr>
            <p:ph idx="1"/>
          </p:nvPr>
        </p:nvSpPr>
        <p:spPr/>
        <p:txBody>
          <a:bodyPr>
            <a:normAutofit fontScale="25000" lnSpcReduction="20000"/>
          </a:bodyPr>
          <a:lstStyle/>
          <a:p>
            <a:endParaRPr lang="en-US" dirty="0"/>
          </a:p>
          <a:p>
            <a:r>
              <a:rPr lang="en-US" sz="9600" dirty="0"/>
              <a:t>“Enjoy recreation with ordinary pastimes and with the necessary relaxation; when you are walking alone … lift up your spirit and listen to the sermon preached to you by the flowers, the trees, the shrubs, and sky and the whole world. Notice how they preach to you a sermon full of love, of praise of God, and how they invite you to glorify the sublimity of that sovereign Artist who has given them being. Fly from scruples as from a pestilence; they make the soul lose immense treasures. Walk in the good, believe in God, don’t try to acquire perfection by force but do everything quietly and then you will be truly humble. God will give you everything ... </a:t>
            </a:r>
            <a:r>
              <a:rPr lang="en-US" sz="9600" b="1" i="1" dirty="0"/>
              <a:t>Don’t doubt but that God keeps you in his divine arms and that the time will come when he will teach you his most holy will.”</a:t>
            </a:r>
            <a:r>
              <a:rPr lang="en-US" sz="9600" dirty="0"/>
              <a:t> </a:t>
            </a:r>
          </a:p>
          <a:p>
            <a:pPr marL="0" indent="0" algn="ctr">
              <a:buNone/>
            </a:pPr>
            <a:endParaRPr lang="en-US" sz="9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 Reflection and Discussion</a:t>
            </a:r>
          </a:p>
        </p:txBody>
      </p:sp>
      <p:sp>
        <p:nvSpPr>
          <p:cNvPr id="3" name="Content Placeholder 2"/>
          <p:cNvSpPr>
            <a:spLocks noGrp="1"/>
          </p:cNvSpPr>
          <p:nvPr>
            <p:ph idx="1"/>
          </p:nvPr>
        </p:nvSpPr>
        <p:spPr/>
        <p:txBody>
          <a:bodyPr>
            <a:noAutofit/>
          </a:bodyPr>
          <a:lstStyle/>
          <a:p>
            <a:r>
              <a:rPr lang="en-US" sz="3600" dirty="0"/>
              <a:t>Which part of this presentation spoke to you most directly about your own personal experience of prayer?</a:t>
            </a:r>
          </a:p>
          <a:p>
            <a:r>
              <a:rPr lang="en-US" sz="3600" dirty="0"/>
              <a:t>Are there particular people in your life who have taught you about prayer and relationship with Christ? What did you learn from them?</a:t>
            </a:r>
          </a:p>
          <a:p>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143000"/>
          </a:xfrm>
        </p:spPr>
        <p:txBody>
          <a:bodyPr/>
          <a:lstStyle/>
          <a:p>
            <a:pPr algn="ctr"/>
            <a:r>
              <a:rPr lang="en-US" dirty="0"/>
              <a:t>Pope Benedict XVI</a:t>
            </a:r>
          </a:p>
        </p:txBody>
      </p:sp>
      <p:sp>
        <p:nvSpPr>
          <p:cNvPr id="3" name="Content Placeholder 2"/>
          <p:cNvSpPr>
            <a:spLocks noGrp="1"/>
          </p:cNvSpPr>
          <p:nvPr>
            <p:ph idx="1"/>
          </p:nvPr>
        </p:nvSpPr>
        <p:spPr/>
        <p:txBody>
          <a:bodyPr>
            <a:normAutofit/>
          </a:bodyPr>
          <a:lstStyle/>
          <a:p>
            <a:pPr>
              <a:buNone/>
            </a:pPr>
            <a:endParaRPr lang="en-US" dirty="0"/>
          </a:p>
          <a:p>
            <a:r>
              <a:rPr lang="en-US" sz="3200" dirty="0"/>
              <a:t>“The more prayer is the foundation that upholds our entire existence, the more we will become men and women of peace. The more we can bear pain, the more we will be able to understand others and open ourselves to them. </a:t>
            </a:r>
          </a:p>
          <a:p>
            <a:pPr marL="0" indent="0" algn="ctr">
              <a:buNone/>
            </a:pPr>
            <a:r>
              <a:rPr lang="en-US" sz="3200" dirty="0"/>
              <a:t>(</a:t>
            </a:r>
            <a:r>
              <a:rPr lang="en-US" sz="3200" i="1" dirty="0"/>
              <a:t>Jesus of Nazareth</a:t>
            </a:r>
            <a:r>
              <a:rPr lang="en-US" sz="3200" dirty="0"/>
              <a:t>, p. 130)</a:t>
            </a:r>
            <a:endParaRPr lang="en-US" sz="3200"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Pope Francis</a:t>
            </a:r>
          </a:p>
        </p:txBody>
      </p:sp>
      <p:sp>
        <p:nvSpPr>
          <p:cNvPr id="3" name="Content Placeholder 2"/>
          <p:cNvSpPr>
            <a:spLocks noGrp="1"/>
          </p:cNvSpPr>
          <p:nvPr>
            <p:ph idx="1"/>
          </p:nvPr>
        </p:nvSpPr>
        <p:spPr/>
        <p:txBody>
          <a:bodyPr>
            <a:normAutofit/>
          </a:bodyPr>
          <a:lstStyle/>
          <a:p>
            <a:pPr marL="0" indent="0">
              <a:buNone/>
            </a:pPr>
            <a:endParaRPr lang="en-US" sz="3200" dirty="0"/>
          </a:p>
          <a:p>
            <a:pPr marL="0" indent="0">
              <a:buNone/>
            </a:pPr>
            <a:r>
              <a:rPr lang="en-US" sz="3200" dirty="0"/>
              <a:t>“We need to remember that contemplation of the face of Jesus, who died and rose, restores our humanity, even when it has been broken by the troubles of this life or marred by sin. We must not domesticate the power of the face of Christ.”</a:t>
            </a:r>
          </a:p>
          <a:p>
            <a:pPr marL="0" indent="0" algn="ctr">
              <a:buNone/>
            </a:pPr>
            <a:r>
              <a:rPr lang="en-US" sz="3200" dirty="0"/>
              <a:t>(</a:t>
            </a:r>
            <a:r>
              <a:rPr lang="en-US" sz="3200" i="1" dirty="0"/>
              <a:t>Gaudete et </a:t>
            </a:r>
            <a:r>
              <a:rPr lang="en-US" sz="3200" i="1" dirty="0" err="1"/>
              <a:t>Exsultate</a:t>
            </a:r>
            <a:r>
              <a:rPr lang="en-US" sz="3200" dirty="0"/>
              <a:t>, 151)</a:t>
            </a:r>
          </a:p>
        </p:txBody>
      </p:sp>
    </p:spTree>
    <p:extLst>
      <p:ext uri="{BB962C8B-B14F-4D97-AF65-F5344CB8AC3E}">
        <p14:creationId xmlns:p14="http://schemas.microsoft.com/office/powerpoint/2010/main" val="2483501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God’s Grace in Our Lives</a:t>
            </a:r>
          </a:p>
        </p:txBody>
      </p:sp>
      <p:sp>
        <p:nvSpPr>
          <p:cNvPr id="3" name="Content Placeholder 2"/>
          <p:cNvSpPr>
            <a:spLocks noGrp="1"/>
          </p:cNvSpPr>
          <p:nvPr>
            <p:ph idx="1"/>
          </p:nvPr>
        </p:nvSpPr>
        <p:spPr/>
        <p:txBody>
          <a:bodyPr>
            <a:normAutofit/>
          </a:bodyPr>
          <a:lstStyle/>
          <a:p>
            <a:r>
              <a:rPr lang="en-US" sz="2800" dirty="0"/>
              <a:t>Grace as God’s gift of Self to us – God gives of Self as One to be known and loved</a:t>
            </a:r>
          </a:p>
          <a:p>
            <a:r>
              <a:rPr lang="en-US" sz="2800" dirty="0"/>
              <a:t>Life with God is a </a:t>
            </a:r>
            <a:r>
              <a:rPr lang="en-US" sz="2800" i="1" dirty="0"/>
              <a:t>response</a:t>
            </a:r>
            <a:r>
              <a:rPr lang="en-US" sz="2800" dirty="0"/>
              <a:t> to grace: </a:t>
            </a:r>
            <a:r>
              <a:rPr lang="en-US" sz="2800" i="1" dirty="0"/>
              <a:t>“In this way the love of God was revealed to us: God sent his only Son into the world so that we might have life through him. In this is love: not that we have loved God, but that he has loved us and sent his Son as expiation for our sins.”</a:t>
            </a:r>
            <a:r>
              <a:rPr lang="en-US" sz="2800" dirty="0"/>
              <a:t> (I John 4: 9-10)</a:t>
            </a:r>
          </a:p>
          <a:p>
            <a:r>
              <a:rPr lang="en-US" sz="2800" dirty="0"/>
              <a:t>Grace touches our desires</a:t>
            </a:r>
          </a:p>
          <a:p>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The Call to Friendship with Christ</a:t>
            </a:r>
          </a:p>
        </p:txBody>
      </p:sp>
      <p:sp>
        <p:nvSpPr>
          <p:cNvPr id="4" name="Content Placeholder 3"/>
          <p:cNvSpPr>
            <a:spLocks noGrp="1"/>
          </p:cNvSpPr>
          <p:nvPr>
            <p:ph idx="1"/>
          </p:nvPr>
        </p:nvSpPr>
        <p:spPr/>
        <p:txBody>
          <a:bodyPr>
            <a:normAutofit/>
          </a:bodyPr>
          <a:lstStyle/>
          <a:p>
            <a:r>
              <a:rPr lang="en-US" sz="3200" dirty="0"/>
              <a:t>John 15: 9-17</a:t>
            </a:r>
          </a:p>
          <a:p>
            <a:pPr>
              <a:buNone/>
            </a:pPr>
            <a:endParaRPr lang="en-US" sz="3200" dirty="0"/>
          </a:p>
          <a:p>
            <a:r>
              <a:rPr lang="en-US" sz="3200" dirty="0"/>
              <a:t>The “hour” of Jesus’ Passion</a:t>
            </a:r>
          </a:p>
          <a:p>
            <a:pPr>
              <a:buNone/>
            </a:pPr>
            <a:endParaRPr lang="en-US" sz="3200" dirty="0"/>
          </a:p>
          <a:p>
            <a:r>
              <a:rPr lang="en-US" sz="3200" dirty="0"/>
              <a:t>Jesus defines the character of his friendship love: </a:t>
            </a:r>
            <a:r>
              <a:rPr lang="en-US" sz="3200" i="1" dirty="0"/>
              <a:t>“No one has greater love than this, to lay down one’s life for one’s friends.”</a:t>
            </a:r>
          </a:p>
          <a:p>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Teresa of Avila and Friendship with Christ</a:t>
            </a:r>
          </a:p>
        </p:txBody>
      </p:sp>
      <p:sp>
        <p:nvSpPr>
          <p:cNvPr id="3" name="Content Placeholder 2"/>
          <p:cNvSpPr>
            <a:spLocks noGrp="1"/>
          </p:cNvSpPr>
          <p:nvPr>
            <p:ph idx="1"/>
          </p:nvPr>
        </p:nvSpPr>
        <p:spPr/>
        <p:txBody>
          <a:bodyPr>
            <a:normAutofit lnSpcReduction="10000"/>
          </a:bodyPr>
          <a:lstStyle/>
          <a:p>
            <a:endParaRPr lang="en-US" dirty="0"/>
          </a:p>
          <a:p>
            <a:r>
              <a:rPr lang="en-US" sz="3200" dirty="0"/>
              <a:t>“In my opinion [prayer] is nothing else than an intimate sharing between friends; it means taking time frequently to be alone with him who we know loves us.” (</a:t>
            </a:r>
            <a:r>
              <a:rPr lang="en-US" sz="3200" i="1" dirty="0"/>
              <a:t>Life</a:t>
            </a:r>
            <a:r>
              <a:rPr lang="en-US" sz="3200" dirty="0"/>
              <a:t>, </a:t>
            </a:r>
            <a:r>
              <a:rPr lang="en-US" sz="3200" dirty="0" err="1"/>
              <a:t>ch</a:t>
            </a:r>
            <a:r>
              <a:rPr lang="en-US" sz="3200" dirty="0"/>
              <a:t>. 8,5)</a:t>
            </a:r>
          </a:p>
          <a:p>
            <a:endParaRPr lang="en-US" dirty="0"/>
          </a:p>
          <a:p>
            <a:r>
              <a:rPr lang="en-US" dirty="0"/>
              <a:t>“</a:t>
            </a:r>
            <a:r>
              <a:rPr lang="en-US" sz="3200" dirty="0"/>
              <a:t>The Lord helps us, strengthens us, and never fails; he is true friend.” (</a:t>
            </a:r>
            <a:r>
              <a:rPr lang="en-US" sz="3200" i="1" dirty="0"/>
              <a:t>Life, </a:t>
            </a:r>
            <a:r>
              <a:rPr lang="en-US" sz="3200" dirty="0" err="1"/>
              <a:t>ch.</a:t>
            </a:r>
            <a:r>
              <a:rPr lang="en-US" sz="3200" dirty="0"/>
              <a:t> 22, 6)</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	</a:t>
            </a:r>
            <a:br>
              <a:rPr lang="en-US" dirty="0"/>
            </a:br>
            <a:br>
              <a:rPr lang="en-US" dirty="0"/>
            </a:br>
            <a:r>
              <a:rPr lang="en-US" dirty="0"/>
              <a:t>Mutuality</a:t>
            </a:r>
          </a:p>
        </p:txBody>
      </p:sp>
      <p:sp>
        <p:nvSpPr>
          <p:cNvPr id="3" name="Content Placeholder 2"/>
          <p:cNvSpPr>
            <a:spLocks noGrp="1"/>
          </p:cNvSpPr>
          <p:nvPr>
            <p:ph idx="1"/>
          </p:nvPr>
        </p:nvSpPr>
        <p:spPr/>
        <p:txBody>
          <a:bodyPr>
            <a:normAutofit fontScale="92500"/>
          </a:bodyPr>
          <a:lstStyle/>
          <a:p>
            <a:endParaRPr lang="en-US" dirty="0"/>
          </a:p>
          <a:p>
            <a:r>
              <a:rPr lang="en-US" dirty="0"/>
              <a:t>“</a:t>
            </a:r>
            <a:r>
              <a:rPr lang="en-US" sz="3200" dirty="0"/>
              <a:t>Friendship is mutual or reciprocal love in which each person knows the good they offer another is also the good the other wishes for them. This [second] characteristic of friendship attests that friends are those who recognize each other’s love and share it, the exchange of which is the soul of the relationship.”</a:t>
            </a:r>
          </a:p>
          <a:p>
            <a:pPr>
              <a:buNone/>
            </a:pPr>
            <a:r>
              <a:rPr lang="en-US" sz="3200" dirty="0"/>
              <a:t>	(Paul </a:t>
            </a:r>
            <a:r>
              <a:rPr lang="en-US" sz="3200" dirty="0" err="1"/>
              <a:t>Wadell</a:t>
            </a:r>
            <a:r>
              <a:rPr lang="en-US" sz="3200" dirty="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Prayer as Loving Attention</a:t>
            </a:r>
          </a:p>
        </p:txBody>
      </p:sp>
      <p:sp>
        <p:nvSpPr>
          <p:cNvPr id="3" name="Content Placeholder 2"/>
          <p:cNvSpPr>
            <a:spLocks noGrp="1"/>
          </p:cNvSpPr>
          <p:nvPr>
            <p:ph idx="1"/>
          </p:nvPr>
        </p:nvSpPr>
        <p:spPr/>
        <p:txBody>
          <a:bodyPr>
            <a:normAutofit/>
          </a:bodyPr>
          <a:lstStyle/>
          <a:p>
            <a:r>
              <a:rPr lang="en-US" sz="2800" dirty="0"/>
              <a:t>Bp. Robert Morneau: “Prayer is essentially loving attention.” (</a:t>
            </a:r>
            <a:r>
              <a:rPr lang="en-US" sz="2800" i="1" dirty="0"/>
              <a:t>Spiritual Direction</a:t>
            </a:r>
            <a:r>
              <a:rPr lang="en-US" sz="2800" dirty="0"/>
              <a:t>, 12)</a:t>
            </a:r>
          </a:p>
          <a:p>
            <a:endParaRPr lang="en-US" sz="2800" dirty="0"/>
          </a:p>
          <a:p>
            <a:r>
              <a:rPr lang="en-US" sz="2800" dirty="0"/>
              <a:t>Karl </a:t>
            </a:r>
            <a:r>
              <a:rPr lang="en-US" sz="2800" dirty="0" err="1"/>
              <a:t>Rahner</a:t>
            </a:r>
            <a:r>
              <a:rPr lang="en-US" sz="2800" dirty="0"/>
              <a:t>: “Prayer is the opening of the heart to God.” (</a:t>
            </a:r>
            <a:r>
              <a:rPr lang="en-US" sz="2800" i="1" dirty="0"/>
              <a:t>On Prayer</a:t>
            </a:r>
            <a:r>
              <a:rPr lang="en-US" sz="2800" dirty="0"/>
              <a:t>, 10)</a:t>
            </a:r>
          </a:p>
          <a:p>
            <a:endParaRPr lang="en-US" sz="2800" dirty="0"/>
          </a:p>
          <a:p>
            <a:r>
              <a:rPr lang="en-US" sz="2800" dirty="0"/>
              <a:t>Prayer is attending with love to God; it means opening our hearts and minds to the presence of God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Challenge of Attention</a:t>
            </a:r>
          </a:p>
        </p:txBody>
      </p:sp>
      <p:sp>
        <p:nvSpPr>
          <p:cNvPr id="3" name="Content Placeholder 2"/>
          <p:cNvSpPr>
            <a:spLocks noGrp="1"/>
          </p:cNvSpPr>
          <p:nvPr>
            <p:ph idx="1"/>
          </p:nvPr>
        </p:nvSpPr>
        <p:spPr/>
        <p:txBody>
          <a:bodyPr>
            <a:normAutofit/>
          </a:bodyPr>
          <a:lstStyle/>
          <a:p>
            <a:r>
              <a:rPr lang="en-US" sz="2800" dirty="0"/>
              <a:t>Setting aside a specific time for prayer</a:t>
            </a:r>
          </a:p>
          <a:p>
            <a:r>
              <a:rPr lang="en-US" sz="2800" dirty="0"/>
              <a:t>Finding a place conducive to prayer</a:t>
            </a:r>
          </a:p>
          <a:p>
            <a:r>
              <a:rPr lang="en-US" sz="2800" dirty="0"/>
              <a:t>Physical posture – attention to breathing</a:t>
            </a:r>
          </a:p>
          <a:p>
            <a:r>
              <a:rPr lang="en-US" sz="2800" dirty="0"/>
              <a:t>Getting started with Scripture – e.g., a Gospel story or one of the Psalms – Helps us focus</a:t>
            </a:r>
          </a:p>
          <a:p>
            <a:r>
              <a:rPr lang="en-US" sz="2800" dirty="0"/>
              <a:t>Finding a phrase that is meaningful and repeating it to help one center on God/Christ</a:t>
            </a:r>
          </a:p>
          <a:p>
            <a:r>
              <a:rPr lang="en-US" sz="2800" dirty="0"/>
              <a:t>Karl  </a:t>
            </a:r>
            <a:r>
              <a:rPr lang="en-US" sz="2800" dirty="0" err="1"/>
              <a:t>Rahner</a:t>
            </a:r>
            <a:r>
              <a:rPr lang="en-US" sz="2800" dirty="0"/>
              <a:t>: our “</a:t>
            </a:r>
            <a:r>
              <a:rPr lang="en-US" sz="2800" dirty="0" err="1"/>
              <a:t>rubbled</a:t>
            </a:r>
            <a:r>
              <a:rPr lang="en-US" sz="2800" dirty="0"/>
              <a:t>-over hearts” – asking God to clear away the debris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560</TotalTime>
  <Words>3464</Words>
  <Application>Microsoft Office PowerPoint</Application>
  <PresentationFormat>On-screen Show (4:3)</PresentationFormat>
  <Paragraphs>191</Paragraphs>
  <Slides>18</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Calibri</vt:lpstr>
      <vt:lpstr>Constantia</vt:lpstr>
      <vt:lpstr>Times New Roman</vt:lpstr>
      <vt:lpstr>Wingdings 2</vt:lpstr>
      <vt:lpstr>Flow</vt:lpstr>
      <vt:lpstr>The Dynamics of Prayer</vt:lpstr>
      <vt:lpstr>Pope Benedict XVI</vt:lpstr>
      <vt:lpstr>Pope Francis</vt:lpstr>
      <vt:lpstr>God’s Grace in Our Lives</vt:lpstr>
      <vt:lpstr>The Call to Friendship with Christ</vt:lpstr>
      <vt:lpstr>Teresa of Avila and Friendship with Christ</vt:lpstr>
      <vt:lpstr>   Mutuality</vt:lpstr>
      <vt:lpstr>Prayer as Loving Attention</vt:lpstr>
      <vt:lpstr>The Challenge of Attention</vt:lpstr>
      <vt:lpstr> Reverence: The ‘Tone’ of Prayer</vt:lpstr>
      <vt:lpstr>The Call To Honesty</vt:lpstr>
      <vt:lpstr>Asking For What We Need</vt:lpstr>
      <vt:lpstr>Listening in Prayer</vt:lpstr>
      <vt:lpstr>Listening in Prayer</vt:lpstr>
      <vt:lpstr>Pope Francis on Listening</vt:lpstr>
      <vt:lpstr>Rhythms of Prayer</vt:lpstr>
      <vt:lpstr>Words from St. Paul of the Cross</vt:lpstr>
      <vt:lpstr>For Reflection and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Dynamics of Prayer</dc:title>
  <dc:creator>rryan</dc:creator>
  <cp:lastModifiedBy>Robin Ryan</cp:lastModifiedBy>
  <cp:revision>78</cp:revision>
  <cp:lastPrinted>2017-11-20T17:55:16Z</cp:lastPrinted>
  <dcterms:created xsi:type="dcterms:W3CDTF">2008-05-27T19:01:47Z</dcterms:created>
  <dcterms:modified xsi:type="dcterms:W3CDTF">2023-03-13T17:46:46Z</dcterms:modified>
</cp:coreProperties>
</file>